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37.jpg" ContentType="image/jpeg"/>
  <Override PartName="/ppt/media/image3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97" r:id="rId2"/>
    <p:sldId id="298" r:id="rId3"/>
    <p:sldId id="300" r:id="rId4"/>
    <p:sldId id="301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276" r:id="rId21"/>
    <p:sldId id="277" r:id="rId22"/>
    <p:sldId id="278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9" r:id="rId36"/>
    <p:sldId id="279" r:id="rId37"/>
    <p:sldId id="280" r:id="rId38"/>
    <p:sldId id="28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96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CA297-AEE6-4418-A9C1-E1F8ACA8F019}" type="datetimeFigureOut">
              <a:rPr lang="fr-CA" smtClean="0"/>
              <a:t>2019-11-21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A3832F-B8DE-455D-833C-6AEEF4D31B53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2538541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AA04B-278E-44BE-84D1-F7364C711972}" type="datetimeFigureOut">
              <a:rPr lang="en-CA" smtClean="0"/>
              <a:t>2019-11-21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C6B5D-4027-404A-A8CD-09EFB6E309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95635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9ACF6-56F7-4C1B-B56A-931CEF005E6A}" type="datetime1">
              <a:rPr lang="en-CA" smtClean="0"/>
              <a:t>2019-11-21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54735-4BEB-4E09-AECF-24A1540ABA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929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121AE-76FD-4760-B600-5D8FA1808346}" type="datetime1">
              <a:rPr lang="en-CA" smtClean="0"/>
              <a:t>2019-11-21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54735-4BEB-4E09-AECF-24A1540ABA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396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1727-7432-427C-A254-2BC2B0914A08}" type="datetime1">
              <a:rPr lang="en-CA" smtClean="0"/>
              <a:t>2019-11-21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54735-4BEB-4E09-AECF-24A1540ABA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063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E1A62-ADEB-4442-BA34-1B584ACE2A7E}" type="datetime1">
              <a:rPr lang="en-CA" smtClean="0"/>
              <a:t>2019-11-21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54735-4BEB-4E09-AECF-24A1540ABA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2940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F65D-3797-43C8-BBCA-E093394A1D88}" type="datetime1">
              <a:rPr lang="en-CA" smtClean="0"/>
              <a:t>2019-11-21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54735-4BEB-4E09-AECF-24A1540ABA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8621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92632-241F-4A14-BC14-33995C0BB73A}" type="datetime1">
              <a:rPr lang="en-CA" smtClean="0"/>
              <a:t>2019-11-21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54735-4BEB-4E09-AECF-24A1540ABA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4124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CDEC9-3036-434E-8A09-67DC1C1F02D3}" type="datetime1">
              <a:rPr lang="en-CA" smtClean="0"/>
              <a:t>2019-11-21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54735-4BEB-4E09-AECF-24A1540ABA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0506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6DE62-AAEE-4949-B1A1-5023A84590CA}" type="datetime1">
              <a:rPr lang="en-CA" smtClean="0"/>
              <a:t>2019-11-21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54735-4BEB-4E09-AECF-24A1540ABA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8706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F809-E87D-4F1C-AE3F-FE9783F953BD}" type="datetime1">
              <a:rPr lang="en-CA" smtClean="0"/>
              <a:t>2019-11-21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54735-4BEB-4E09-AECF-24A1540ABA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3214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AD95E-3A80-4DBE-89F8-61404F6DA926}" type="datetime1">
              <a:rPr lang="en-CA" smtClean="0"/>
              <a:t>2019-11-21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54735-4BEB-4E09-AECF-24A1540ABA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6085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2865-EE48-4051-A098-9D3F551042FD}" type="datetime1">
              <a:rPr lang="en-CA" smtClean="0"/>
              <a:t>2019-11-21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54735-4BEB-4E09-AECF-24A1540ABA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034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2A938-337D-4ADB-A84B-80C3A1C59BA0}" type="datetime1">
              <a:rPr lang="en-CA" smtClean="0"/>
              <a:t>2019-11-21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54735-4BEB-4E09-AECF-24A1540ABA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685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youtube.com/watch?v=WnIoy297LVI&amp;feature=youtu.be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v=SySpOO-E43o&amp;feature=youtu.be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youtube.com/watch?v=AjhenOmDhpA&amp;feature=emb_logo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museeholocauste.ca/app/uploads/2018/10/documents-primaires-en-classe.pdf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188171"/>
            <a:ext cx="9144000" cy="1914627"/>
          </a:xfrm>
        </p:spPr>
        <p:txBody>
          <a:bodyPr/>
          <a:lstStyle/>
          <a:p>
            <a:r>
              <a:rPr lang="fr-CA" b="1" dirty="0" smtClean="0">
                <a:solidFill>
                  <a:srgbClr val="660033"/>
                </a:solidFill>
              </a:rPr>
              <a:t>MATÉRIEL DIDACTIQUE</a:t>
            </a:r>
            <a:br>
              <a:rPr lang="fr-CA" b="1" dirty="0" smtClean="0">
                <a:solidFill>
                  <a:srgbClr val="660033"/>
                </a:solidFill>
              </a:rPr>
            </a:br>
            <a:r>
              <a:rPr lang="fr-CA" b="1" i="1" dirty="0" smtClean="0">
                <a:solidFill>
                  <a:srgbClr val="660033"/>
                </a:solidFill>
              </a:rPr>
              <a:t>CŒUR D’AUSCHWITZ</a:t>
            </a:r>
            <a:endParaRPr lang="en-CA" b="1" i="1" dirty="0">
              <a:solidFill>
                <a:srgbClr val="66003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2" b="25432"/>
          <a:stretch/>
        </p:blipFill>
        <p:spPr>
          <a:xfrm>
            <a:off x="2667000" y="564884"/>
            <a:ext cx="6858000" cy="336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8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038" y="-61422"/>
            <a:ext cx="6629629" cy="6632016"/>
          </a:xfrm>
        </p:spPr>
      </p:pic>
      <p:sp>
        <p:nvSpPr>
          <p:cNvPr id="5" name="TextBox 4"/>
          <p:cNvSpPr txBox="1"/>
          <p:nvPr/>
        </p:nvSpPr>
        <p:spPr>
          <a:xfrm>
            <a:off x="8906934" y="6500931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l’Holocauste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18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534" y="-61422"/>
            <a:ext cx="6612242" cy="6614622"/>
          </a:xfrm>
        </p:spPr>
      </p:pic>
      <p:sp>
        <p:nvSpPr>
          <p:cNvPr id="5" name="TextBox 4"/>
          <p:cNvSpPr txBox="1"/>
          <p:nvPr/>
        </p:nvSpPr>
        <p:spPr>
          <a:xfrm>
            <a:off x="8906934" y="6500931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l’Holocauste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86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534" y="-61422"/>
            <a:ext cx="6624999" cy="6627384"/>
          </a:xfrm>
        </p:spPr>
      </p:pic>
      <p:sp>
        <p:nvSpPr>
          <p:cNvPr id="5" name="TextBox 4"/>
          <p:cNvSpPr txBox="1"/>
          <p:nvPr/>
        </p:nvSpPr>
        <p:spPr>
          <a:xfrm>
            <a:off x="8906934" y="6500931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l’Holocauste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5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534" y="-61422"/>
            <a:ext cx="6608066" cy="6610445"/>
          </a:xfrm>
        </p:spPr>
      </p:pic>
      <p:sp>
        <p:nvSpPr>
          <p:cNvPr id="5" name="TextBox 4"/>
          <p:cNvSpPr txBox="1"/>
          <p:nvPr/>
        </p:nvSpPr>
        <p:spPr>
          <a:xfrm>
            <a:off x="8906934" y="6500931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l’Holocauste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47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372" y="-19488"/>
            <a:ext cx="6736956" cy="6589621"/>
          </a:xfrm>
        </p:spPr>
      </p:pic>
      <p:sp>
        <p:nvSpPr>
          <p:cNvPr id="5" name="TextBox 4"/>
          <p:cNvSpPr txBox="1"/>
          <p:nvPr/>
        </p:nvSpPr>
        <p:spPr>
          <a:xfrm>
            <a:off x="8906934" y="6500931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l’Holocauste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2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249" y="-11977"/>
            <a:ext cx="6481752" cy="6484085"/>
          </a:xfrm>
        </p:spPr>
      </p:pic>
      <p:sp>
        <p:nvSpPr>
          <p:cNvPr id="5" name="TextBox 4"/>
          <p:cNvSpPr txBox="1"/>
          <p:nvPr/>
        </p:nvSpPr>
        <p:spPr>
          <a:xfrm>
            <a:off x="8906934" y="6500931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l’Holocauste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01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177" y="-86145"/>
            <a:ext cx="6603490" cy="6605867"/>
          </a:xfrm>
        </p:spPr>
      </p:pic>
      <p:sp>
        <p:nvSpPr>
          <p:cNvPr id="5" name="TextBox 4"/>
          <p:cNvSpPr txBox="1"/>
          <p:nvPr/>
        </p:nvSpPr>
        <p:spPr>
          <a:xfrm>
            <a:off x="8906934" y="6500931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l’Holocauste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51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234" y="0"/>
            <a:ext cx="6492699" cy="6495036"/>
          </a:xfrm>
        </p:spPr>
      </p:pic>
      <p:sp>
        <p:nvSpPr>
          <p:cNvPr id="5" name="TextBox 4"/>
          <p:cNvSpPr txBox="1"/>
          <p:nvPr/>
        </p:nvSpPr>
        <p:spPr>
          <a:xfrm>
            <a:off x="8906934" y="6500931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l’Holocauste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10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234" y="0"/>
            <a:ext cx="6492699" cy="6495036"/>
          </a:xfrm>
        </p:spPr>
      </p:pic>
      <p:sp>
        <p:nvSpPr>
          <p:cNvPr id="5" name="TextBox 4"/>
          <p:cNvSpPr txBox="1"/>
          <p:nvPr/>
        </p:nvSpPr>
        <p:spPr>
          <a:xfrm>
            <a:off x="8906934" y="6500931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l’Holocauste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85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822" y="-11977"/>
            <a:ext cx="6410470" cy="6412777"/>
          </a:xfrm>
        </p:spPr>
      </p:pic>
      <p:sp>
        <p:nvSpPr>
          <p:cNvPr id="5" name="TextBox 4"/>
          <p:cNvSpPr txBox="1"/>
          <p:nvPr/>
        </p:nvSpPr>
        <p:spPr>
          <a:xfrm>
            <a:off x="8906934" y="6500931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l’Holocauste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39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420078" y="286426"/>
            <a:ext cx="1323745" cy="5977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" name="object 4"/>
          <p:cNvSpPr txBox="1"/>
          <p:nvPr/>
        </p:nvSpPr>
        <p:spPr>
          <a:xfrm>
            <a:off x="322230" y="1067595"/>
            <a:ext cx="3759777" cy="5293133"/>
          </a:xfrm>
          <a:prstGeom prst="rect">
            <a:avLst/>
          </a:prstGeom>
        </p:spPr>
        <p:txBody>
          <a:bodyPr vert="horz" wrap="square" lIns="0" tIns="6494" rIns="0" bIns="0" rtlCol="0">
            <a:spAutoFit/>
          </a:bodyPr>
          <a:lstStyle/>
          <a:p>
            <a:pPr marL="947712" marR="804841" indent="-139408">
              <a:lnSpc>
                <a:spcPct val="101299"/>
              </a:lnSpc>
              <a:spcBef>
                <a:spcPts val="51"/>
              </a:spcBef>
            </a:pPr>
            <a:r>
              <a:rPr sz="1023" b="1" spc="10" dirty="0">
                <a:latin typeface="Montserrat Semi Bold"/>
                <a:cs typeface="Montserrat Semi Bold"/>
              </a:rPr>
              <a:t>L’HISTOIRE </a:t>
            </a:r>
            <a:r>
              <a:rPr sz="1023" b="1" spc="27" dirty="0">
                <a:latin typeface="Montserrat Semi Bold"/>
                <a:cs typeface="Montserrat Semi Bold"/>
              </a:rPr>
              <a:t>DE </a:t>
            </a:r>
            <a:r>
              <a:rPr sz="1023" b="1" spc="20" dirty="0">
                <a:latin typeface="Montserrat Semi Bold"/>
                <a:cs typeface="Montserrat Semi Bold"/>
              </a:rPr>
              <a:t>L’OBJET APPELÉ  </a:t>
            </a:r>
            <a:r>
              <a:rPr sz="1023" b="1" spc="24" dirty="0">
                <a:latin typeface="Montserrat Semi Bold"/>
                <a:cs typeface="Montserrat Semi Bold"/>
              </a:rPr>
              <a:t>LE </a:t>
            </a:r>
            <a:r>
              <a:rPr sz="1023" b="1" spc="48" dirty="0">
                <a:latin typeface="Montserrat Semi Bold"/>
                <a:cs typeface="Montserrat Semi Bold"/>
              </a:rPr>
              <a:t>« </a:t>
            </a:r>
            <a:r>
              <a:rPr sz="1023" b="1" spc="20" dirty="0">
                <a:latin typeface="Montserrat Semi Bold"/>
                <a:cs typeface="Montserrat Semi Bold"/>
              </a:rPr>
              <a:t>CŒUR </a:t>
            </a:r>
            <a:r>
              <a:rPr sz="1023" b="1" spc="17" dirty="0">
                <a:latin typeface="Montserrat Semi Bold"/>
                <a:cs typeface="Montserrat Semi Bold"/>
              </a:rPr>
              <a:t>D’AUSCHWITZ</a:t>
            </a:r>
            <a:r>
              <a:rPr sz="1023" b="1" spc="44" dirty="0">
                <a:latin typeface="Montserrat Semi Bold"/>
                <a:cs typeface="Montserrat Semi Bold"/>
              </a:rPr>
              <a:t> </a:t>
            </a:r>
            <a:r>
              <a:rPr sz="1023" b="1" spc="41" dirty="0">
                <a:latin typeface="Montserrat Semi Bold"/>
                <a:cs typeface="Montserrat Semi Bold"/>
              </a:rPr>
              <a:t>»</a:t>
            </a:r>
            <a:endParaRPr sz="1023" dirty="0">
              <a:latin typeface="Montserrat Semi Bold"/>
              <a:cs typeface="Montserrat Semi Bold"/>
            </a:endParaRPr>
          </a:p>
          <a:p>
            <a:pPr marL="8659" marR="55417" algn="just">
              <a:lnSpc>
                <a:spcPct val="144200"/>
              </a:lnSpc>
              <a:spcBef>
                <a:spcPts val="498"/>
              </a:spcBef>
            </a:pPr>
            <a:r>
              <a:rPr sz="818" spc="-3" dirty="0">
                <a:latin typeface="Arial"/>
                <a:cs typeface="Arial"/>
              </a:rPr>
              <a:t>Elle s’appelle </a:t>
            </a:r>
            <a:r>
              <a:rPr sz="818" b="1" spc="-3" dirty="0">
                <a:latin typeface="Arial"/>
                <a:cs typeface="Arial"/>
              </a:rPr>
              <a:t>Fania</a:t>
            </a:r>
            <a:r>
              <a:rPr sz="818" spc="-3" dirty="0">
                <a:latin typeface="Arial"/>
                <a:cs typeface="Arial"/>
              </a:rPr>
              <a:t>. </a:t>
            </a:r>
            <a:r>
              <a:rPr sz="818" spc="-7" dirty="0">
                <a:latin typeface="Arial"/>
                <a:cs typeface="Arial"/>
              </a:rPr>
              <a:t>Le </a:t>
            </a:r>
            <a:r>
              <a:rPr sz="818" b="1" dirty="0">
                <a:latin typeface="Arial"/>
                <a:cs typeface="Arial"/>
              </a:rPr>
              <a:t>F </a:t>
            </a:r>
            <a:r>
              <a:rPr sz="818" spc="-3" dirty="0">
                <a:latin typeface="Arial"/>
                <a:cs typeface="Arial"/>
              </a:rPr>
              <a:t>qui </a:t>
            </a:r>
            <a:r>
              <a:rPr sz="818" dirty="0">
                <a:latin typeface="Arial"/>
                <a:cs typeface="Arial"/>
              </a:rPr>
              <a:t>est </a:t>
            </a:r>
            <a:r>
              <a:rPr sz="818" spc="-3" dirty="0">
                <a:latin typeface="Arial"/>
                <a:cs typeface="Arial"/>
              </a:rPr>
              <a:t>sur le dessus </a:t>
            </a:r>
            <a:r>
              <a:rPr sz="818" dirty="0">
                <a:latin typeface="Arial"/>
                <a:cs typeface="Arial"/>
              </a:rPr>
              <a:t>du cœur est </a:t>
            </a:r>
            <a:r>
              <a:rPr sz="818" spc="-3" dirty="0">
                <a:latin typeface="Arial"/>
                <a:cs typeface="Arial"/>
              </a:rPr>
              <a:t>la première lettre de  son prénom.</a:t>
            </a:r>
            <a:endParaRPr sz="818" dirty="0">
              <a:latin typeface="Arial"/>
              <a:cs typeface="Arial"/>
            </a:endParaRPr>
          </a:p>
          <a:p>
            <a:pPr>
              <a:spcBef>
                <a:spcPts val="3"/>
              </a:spcBef>
            </a:pPr>
            <a:endParaRPr sz="1227" dirty="0">
              <a:latin typeface="Arial"/>
              <a:cs typeface="Arial"/>
            </a:endParaRPr>
          </a:p>
          <a:p>
            <a:pPr marL="8659" marR="8659" algn="just">
              <a:lnSpc>
                <a:spcPct val="143500"/>
              </a:lnSpc>
            </a:pPr>
            <a:r>
              <a:rPr sz="818" spc="-3" dirty="0">
                <a:latin typeface="Arial"/>
                <a:cs typeface="Arial"/>
              </a:rPr>
              <a:t>Pendant </a:t>
            </a:r>
            <a:r>
              <a:rPr sz="818" spc="-7" dirty="0">
                <a:latin typeface="Arial"/>
                <a:cs typeface="Arial"/>
              </a:rPr>
              <a:t>la </a:t>
            </a:r>
            <a:r>
              <a:rPr sz="818" spc="-3" dirty="0">
                <a:latin typeface="Arial"/>
                <a:cs typeface="Arial"/>
              </a:rPr>
              <a:t>guerre, Fania </a:t>
            </a:r>
            <a:r>
              <a:rPr sz="818" dirty="0">
                <a:latin typeface="Arial"/>
                <a:cs typeface="Arial"/>
              </a:rPr>
              <a:t>est </a:t>
            </a:r>
            <a:r>
              <a:rPr sz="818" spc="-7" dirty="0">
                <a:latin typeface="Arial"/>
                <a:cs typeface="Arial"/>
              </a:rPr>
              <a:t>en </a:t>
            </a:r>
            <a:r>
              <a:rPr sz="818" spc="-3" dirty="0">
                <a:latin typeface="Arial"/>
                <a:cs typeface="Arial"/>
              </a:rPr>
              <a:t>Pologne. </a:t>
            </a:r>
            <a:r>
              <a:rPr sz="818" spc="-7" dirty="0">
                <a:latin typeface="Arial"/>
                <a:cs typeface="Arial"/>
              </a:rPr>
              <a:t>Elle </a:t>
            </a:r>
            <a:r>
              <a:rPr sz="818" dirty="0">
                <a:latin typeface="Arial"/>
                <a:cs typeface="Arial"/>
              </a:rPr>
              <a:t>est </a:t>
            </a:r>
            <a:r>
              <a:rPr sz="818" spc="-3" dirty="0">
                <a:latin typeface="Arial"/>
                <a:cs typeface="Arial"/>
              </a:rPr>
              <a:t>une prisonnière dans le </a:t>
            </a:r>
            <a:r>
              <a:rPr sz="818" spc="-7" dirty="0">
                <a:latin typeface="Arial"/>
                <a:cs typeface="Arial"/>
              </a:rPr>
              <a:t>camp  </a:t>
            </a:r>
            <a:r>
              <a:rPr sz="818" spc="-3" dirty="0">
                <a:latin typeface="Arial"/>
                <a:cs typeface="Arial"/>
              </a:rPr>
              <a:t>d’</a:t>
            </a:r>
            <a:r>
              <a:rPr sz="818" b="1" spc="-3" dirty="0">
                <a:latin typeface="Arial"/>
                <a:cs typeface="Arial"/>
              </a:rPr>
              <a:t>Auschwitz</a:t>
            </a:r>
            <a:r>
              <a:rPr sz="818" spc="-3" dirty="0">
                <a:latin typeface="Arial"/>
                <a:cs typeface="Arial"/>
              </a:rPr>
              <a:t>. Elle </a:t>
            </a:r>
            <a:r>
              <a:rPr sz="818" dirty="0">
                <a:latin typeface="Arial"/>
                <a:cs typeface="Arial"/>
              </a:rPr>
              <a:t>est </a:t>
            </a:r>
            <a:r>
              <a:rPr sz="818" spc="-3" dirty="0">
                <a:latin typeface="Arial"/>
                <a:cs typeface="Arial"/>
              </a:rPr>
              <a:t>forcée de travailler dans </a:t>
            </a:r>
            <a:r>
              <a:rPr sz="818" dirty="0">
                <a:latin typeface="Arial"/>
                <a:cs typeface="Arial"/>
              </a:rPr>
              <a:t>une </a:t>
            </a:r>
            <a:r>
              <a:rPr sz="818" spc="-3" dirty="0">
                <a:latin typeface="Arial"/>
                <a:cs typeface="Arial"/>
              </a:rPr>
              <a:t>fabrique </a:t>
            </a:r>
            <a:r>
              <a:rPr sz="818" dirty="0">
                <a:latin typeface="Arial"/>
                <a:cs typeface="Arial"/>
              </a:rPr>
              <a:t>de</a:t>
            </a:r>
            <a:r>
              <a:rPr sz="818" spc="17" dirty="0">
                <a:latin typeface="Arial"/>
                <a:cs typeface="Arial"/>
              </a:rPr>
              <a:t> </a:t>
            </a:r>
            <a:r>
              <a:rPr sz="818" spc="-3" dirty="0">
                <a:latin typeface="Arial"/>
                <a:cs typeface="Arial"/>
              </a:rPr>
              <a:t>munitions.</a:t>
            </a:r>
            <a:endParaRPr sz="818" dirty="0">
              <a:latin typeface="Arial"/>
              <a:cs typeface="Arial"/>
            </a:endParaRPr>
          </a:p>
          <a:p>
            <a:pPr marL="8659" marR="550703">
              <a:lnSpc>
                <a:spcPct val="287500"/>
              </a:lnSpc>
            </a:pPr>
            <a:r>
              <a:rPr sz="818" spc="-3" dirty="0">
                <a:latin typeface="Arial"/>
                <a:cs typeface="Arial"/>
              </a:rPr>
              <a:t>Le 12 décembre 1944, Fania a son </a:t>
            </a:r>
            <a:r>
              <a:rPr sz="818" b="1" spc="-3" dirty="0">
                <a:latin typeface="Arial"/>
                <a:cs typeface="Arial"/>
              </a:rPr>
              <a:t>anniversaire</a:t>
            </a:r>
            <a:r>
              <a:rPr sz="818" spc="-3" dirty="0">
                <a:latin typeface="Arial"/>
                <a:cs typeface="Arial"/>
              </a:rPr>
              <a:t>. Elle a </a:t>
            </a:r>
            <a:r>
              <a:rPr sz="818" dirty="0">
                <a:latin typeface="Arial"/>
                <a:cs typeface="Arial"/>
              </a:rPr>
              <a:t>20 ans.  Dans </a:t>
            </a:r>
            <a:r>
              <a:rPr sz="818" spc="-3" dirty="0">
                <a:latin typeface="Arial"/>
                <a:cs typeface="Arial"/>
              </a:rPr>
              <a:t>la fabrique de munitions, Fania a une </a:t>
            </a:r>
            <a:r>
              <a:rPr sz="818" b="1" spc="-3" dirty="0">
                <a:latin typeface="Arial"/>
                <a:cs typeface="Arial"/>
              </a:rPr>
              <a:t>amie </a:t>
            </a:r>
            <a:r>
              <a:rPr sz="818" spc="-3" dirty="0">
                <a:latin typeface="Arial"/>
                <a:cs typeface="Arial"/>
              </a:rPr>
              <a:t>qui s’appelle</a:t>
            </a:r>
            <a:r>
              <a:rPr sz="818" spc="75" dirty="0">
                <a:latin typeface="Arial"/>
                <a:cs typeface="Arial"/>
              </a:rPr>
              <a:t> </a:t>
            </a:r>
            <a:r>
              <a:rPr sz="818" spc="-3" dirty="0">
                <a:latin typeface="Arial"/>
                <a:cs typeface="Arial"/>
              </a:rPr>
              <a:t>Zlatka.</a:t>
            </a:r>
            <a:endParaRPr sz="818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27" dirty="0">
              <a:latin typeface="Arial"/>
              <a:cs typeface="Arial"/>
            </a:endParaRPr>
          </a:p>
          <a:p>
            <a:pPr marL="8659" marR="4329" algn="just">
              <a:lnSpc>
                <a:spcPct val="143800"/>
              </a:lnSpc>
            </a:pPr>
            <a:r>
              <a:rPr sz="818" spc="-3" dirty="0">
                <a:latin typeface="Arial"/>
                <a:cs typeface="Arial"/>
              </a:rPr>
              <a:t>Zlatka veut offrir un </a:t>
            </a:r>
            <a:r>
              <a:rPr sz="818" b="1" spc="-3" dirty="0">
                <a:latin typeface="Arial"/>
                <a:cs typeface="Arial"/>
              </a:rPr>
              <a:t>cadeau </a:t>
            </a:r>
            <a:r>
              <a:rPr sz="818" spc="-3" dirty="0">
                <a:latin typeface="Arial"/>
                <a:cs typeface="Arial"/>
              </a:rPr>
              <a:t>à Fania pour son anniversaire. Elle </a:t>
            </a:r>
            <a:r>
              <a:rPr sz="818" dirty="0">
                <a:latin typeface="Arial"/>
                <a:cs typeface="Arial"/>
              </a:rPr>
              <a:t>a </a:t>
            </a:r>
            <a:r>
              <a:rPr sz="818" spc="-3" dirty="0">
                <a:latin typeface="Arial"/>
                <a:cs typeface="Arial"/>
              </a:rPr>
              <a:t>l’idée de  fabriquer </a:t>
            </a:r>
            <a:r>
              <a:rPr sz="818" dirty="0">
                <a:latin typeface="Arial"/>
                <a:cs typeface="Arial"/>
              </a:rPr>
              <a:t>un </a:t>
            </a:r>
            <a:r>
              <a:rPr sz="818" spc="-3" dirty="0">
                <a:latin typeface="Arial"/>
                <a:cs typeface="Arial"/>
              </a:rPr>
              <a:t>cœur qui contiendrait plusieurs signatures </a:t>
            </a:r>
            <a:r>
              <a:rPr sz="818" dirty="0">
                <a:latin typeface="Arial"/>
                <a:cs typeface="Arial"/>
              </a:rPr>
              <a:t>de </a:t>
            </a:r>
            <a:r>
              <a:rPr sz="818" spc="-3" dirty="0">
                <a:latin typeface="Arial"/>
                <a:cs typeface="Arial"/>
              </a:rPr>
              <a:t>femmes qui travaillent  dans </a:t>
            </a:r>
            <a:r>
              <a:rPr sz="818" spc="-7" dirty="0">
                <a:latin typeface="Arial"/>
                <a:cs typeface="Arial"/>
              </a:rPr>
              <a:t>la </a:t>
            </a:r>
            <a:r>
              <a:rPr sz="818" spc="-3" dirty="0">
                <a:latin typeface="Arial"/>
                <a:cs typeface="Arial"/>
              </a:rPr>
              <a:t>fabrique </a:t>
            </a:r>
            <a:r>
              <a:rPr sz="818" dirty="0">
                <a:latin typeface="Arial"/>
                <a:cs typeface="Arial"/>
              </a:rPr>
              <a:t>de</a:t>
            </a:r>
            <a:r>
              <a:rPr sz="818" spc="-3" dirty="0">
                <a:latin typeface="Arial"/>
                <a:cs typeface="Arial"/>
              </a:rPr>
              <a:t> munitions.</a:t>
            </a:r>
            <a:endParaRPr sz="818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27" dirty="0">
              <a:latin typeface="Arial"/>
              <a:cs typeface="Arial"/>
            </a:endParaRPr>
          </a:p>
          <a:p>
            <a:pPr marL="8659" marR="3464" algn="just">
              <a:lnSpc>
                <a:spcPct val="143800"/>
              </a:lnSpc>
            </a:pPr>
            <a:r>
              <a:rPr sz="818" spc="-3" dirty="0">
                <a:latin typeface="Arial"/>
                <a:cs typeface="Arial"/>
              </a:rPr>
              <a:t>Zlatka fabrique le cœur. </a:t>
            </a:r>
            <a:r>
              <a:rPr sz="818" dirty="0">
                <a:latin typeface="Arial"/>
                <a:cs typeface="Arial"/>
              </a:rPr>
              <a:t>Il est très </a:t>
            </a:r>
            <a:r>
              <a:rPr sz="818" spc="-3" dirty="0">
                <a:latin typeface="Arial"/>
                <a:cs typeface="Arial"/>
              </a:rPr>
              <a:t>difficile </a:t>
            </a:r>
            <a:r>
              <a:rPr sz="818" dirty="0">
                <a:latin typeface="Arial"/>
                <a:cs typeface="Arial"/>
              </a:rPr>
              <a:t>de </a:t>
            </a:r>
            <a:r>
              <a:rPr sz="818" spc="-3" dirty="0">
                <a:latin typeface="Arial"/>
                <a:cs typeface="Arial"/>
              </a:rPr>
              <a:t>trouver le matériel dont elle </a:t>
            </a:r>
            <a:r>
              <a:rPr sz="818" dirty="0">
                <a:latin typeface="Arial"/>
                <a:cs typeface="Arial"/>
              </a:rPr>
              <a:t>a  </a:t>
            </a:r>
            <a:r>
              <a:rPr sz="818" spc="-3" dirty="0">
                <a:latin typeface="Arial"/>
                <a:cs typeface="Arial"/>
              </a:rPr>
              <a:t>besoin pour la fabrication. Les </a:t>
            </a:r>
            <a:r>
              <a:rPr sz="818" b="1" spc="-3" dirty="0">
                <a:latin typeface="Arial"/>
                <a:cs typeface="Arial"/>
              </a:rPr>
              <a:t>ciseaux</a:t>
            </a:r>
            <a:r>
              <a:rPr sz="818" spc="-3" dirty="0">
                <a:latin typeface="Arial"/>
                <a:cs typeface="Arial"/>
              </a:rPr>
              <a:t>, le </a:t>
            </a:r>
            <a:r>
              <a:rPr sz="818" b="1" spc="-3" dirty="0">
                <a:latin typeface="Arial"/>
                <a:cs typeface="Arial"/>
              </a:rPr>
              <a:t>papier</a:t>
            </a:r>
            <a:r>
              <a:rPr sz="818" spc="-3" dirty="0">
                <a:latin typeface="Arial"/>
                <a:cs typeface="Arial"/>
              </a:rPr>
              <a:t>, le </a:t>
            </a:r>
            <a:r>
              <a:rPr sz="818" b="1" spc="-3" dirty="0">
                <a:latin typeface="Arial"/>
                <a:cs typeface="Arial"/>
              </a:rPr>
              <a:t>tissu </a:t>
            </a:r>
            <a:r>
              <a:rPr sz="818" dirty="0">
                <a:latin typeface="Arial"/>
                <a:cs typeface="Arial"/>
              </a:rPr>
              <a:t>et </a:t>
            </a:r>
            <a:r>
              <a:rPr sz="818" spc="-7" dirty="0">
                <a:latin typeface="Arial"/>
                <a:cs typeface="Arial"/>
              </a:rPr>
              <a:t>les </a:t>
            </a:r>
            <a:r>
              <a:rPr sz="818" b="1" spc="-3" dirty="0">
                <a:latin typeface="Arial"/>
                <a:cs typeface="Arial"/>
              </a:rPr>
              <a:t>crayons </a:t>
            </a:r>
            <a:r>
              <a:rPr sz="818" dirty="0">
                <a:latin typeface="Arial"/>
                <a:cs typeface="Arial"/>
              </a:rPr>
              <a:t>sont  </a:t>
            </a:r>
            <a:r>
              <a:rPr sz="818" spc="-3" dirty="0">
                <a:latin typeface="Arial"/>
                <a:cs typeface="Arial"/>
              </a:rPr>
              <a:t>des objets rares </a:t>
            </a:r>
            <a:r>
              <a:rPr sz="818" dirty="0">
                <a:latin typeface="Arial"/>
                <a:cs typeface="Arial"/>
              </a:rPr>
              <a:t>et</a:t>
            </a:r>
            <a:r>
              <a:rPr sz="818" spc="-3" dirty="0">
                <a:latin typeface="Arial"/>
                <a:cs typeface="Arial"/>
              </a:rPr>
              <a:t> interdits.</a:t>
            </a:r>
            <a:endParaRPr sz="818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27" dirty="0">
              <a:latin typeface="Arial"/>
              <a:cs typeface="Arial"/>
            </a:endParaRPr>
          </a:p>
          <a:p>
            <a:pPr marL="8659" marR="3464" algn="just">
              <a:lnSpc>
                <a:spcPct val="143800"/>
              </a:lnSpc>
            </a:pPr>
            <a:r>
              <a:rPr sz="818" spc="-3" dirty="0">
                <a:latin typeface="Arial"/>
                <a:cs typeface="Arial"/>
              </a:rPr>
              <a:t>Une </a:t>
            </a:r>
            <a:r>
              <a:rPr sz="818" dirty="0">
                <a:latin typeface="Arial"/>
                <a:cs typeface="Arial"/>
              </a:rPr>
              <a:t>fois </a:t>
            </a:r>
            <a:r>
              <a:rPr sz="818" spc="-7" dirty="0">
                <a:latin typeface="Arial"/>
                <a:cs typeface="Arial"/>
              </a:rPr>
              <a:t>le </a:t>
            </a:r>
            <a:r>
              <a:rPr sz="818" spc="-3" dirty="0">
                <a:latin typeface="Arial"/>
                <a:cs typeface="Arial"/>
              </a:rPr>
              <a:t>cœur fabriqué, elle met </a:t>
            </a:r>
            <a:r>
              <a:rPr sz="818" dirty="0">
                <a:latin typeface="Arial"/>
                <a:cs typeface="Arial"/>
              </a:rPr>
              <a:t>un </a:t>
            </a:r>
            <a:r>
              <a:rPr sz="818" b="1" dirty="0">
                <a:latin typeface="Arial"/>
                <a:cs typeface="Arial"/>
              </a:rPr>
              <a:t>mot </a:t>
            </a:r>
            <a:r>
              <a:rPr sz="818" spc="-3" dirty="0">
                <a:latin typeface="Arial"/>
                <a:cs typeface="Arial"/>
              </a:rPr>
              <a:t>dans le cœur, puis elle fait signer </a:t>
            </a:r>
            <a:r>
              <a:rPr sz="818" dirty="0">
                <a:latin typeface="Arial"/>
                <a:cs typeface="Arial"/>
              </a:rPr>
              <a:t>une  </a:t>
            </a:r>
            <a:r>
              <a:rPr sz="818" spc="-3" dirty="0">
                <a:latin typeface="Arial"/>
                <a:cs typeface="Arial"/>
              </a:rPr>
              <a:t>vingtaine de femmes. Ces </a:t>
            </a:r>
            <a:r>
              <a:rPr sz="818" dirty="0">
                <a:latin typeface="Arial"/>
                <a:cs typeface="Arial"/>
              </a:rPr>
              <a:t>femmes, </a:t>
            </a:r>
            <a:r>
              <a:rPr sz="818" spc="-3" dirty="0">
                <a:latin typeface="Arial"/>
                <a:cs typeface="Arial"/>
              </a:rPr>
              <a:t>prisonnières à Auschwitz, viennent </a:t>
            </a:r>
            <a:r>
              <a:rPr sz="818" spc="-7" dirty="0">
                <a:latin typeface="Arial"/>
                <a:cs typeface="Arial"/>
              </a:rPr>
              <a:t>de pays  </a:t>
            </a:r>
            <a:r>
              <a:rPr sz="818" spc="-3" dirty="0">
                <a:latin typeface="Arial"/>
                <a:cs typeface="Arial"/>
              </a:rPr>
              <a:t>différents. Elles écrivent </a:t>
            </a:r>
            <a:r>
              <a:rPr sz="818" dirty="0">
                <a:latin typeface="Arial"/>
                <a:cs typeface="Arial"/>
              </a:rPr>
              <a:t>dans </a:t>
            </a:r>
            <a:r>
              <a:rPr sz="818" spc="-3" dirty="0">
                <a:latin typeface="Arial"/>
                <a:cs typeface="Arial"/>
              </a:rPr>
              <a:t>le cœur en </a:t>
            </a:r>
            <a:r>
              <a:rPr sz="818" b="1" spc="-3" dirty="0">
                <a:latin typeface="Arial"/>
                <a:cs typeface="Arial"/>
              </a:rPr>
              <a:t>polonais</a:t>
            </a:r>
            <a:r>
              <a:rPr sz="818" spc="-3" dirty="0">
                <a:latin typeface="Arial"/>
                <a:cs typeface="Arial"/>
              </a:rPr>
              <a:t>, </a:t>
            </a:r>
            <a:r>
              <a:rPr sz="818" spc="-7" dirty="0">
                <a:latin typeface="Arial"/>
                <a:cs typeface="Arial"/>
              </a:rPr>
              <a:t>en </a:t>
            </a:r>
            <a:r>
              <a:rPr sz="818" b="1" spc="-3" dirty="0">
                <a:latin typeface="Arial"/>
                <a:cs typeface="Arial"/>
              </a:rPr>
              <a:t>allemand</a:t>
            </a:r>
            <a:r>
              <a:rPr sz="818" spc="-3" dirty="0">
                <a:latin typeface="Arial"/>
                <a:cs typeface="Arial"/>
              </a:rPr>
              <a:t>, en </a:t>
            </a:r>
            <a:r>
              <a:rPr sz="818" b="1" spc="-3" dirty="0">
                <a:latin typeface="Arial"/>
                <a:cs typeface="Arial"/>
              </a:rPr>
              <a:t>français </a:t>
            </a:r>
            <a:r>
              <a:rPr sz="818" spc="-3" dirty="0">
                <a:latin typeface="Arial"/>
                <a:cs typeface="Arial"/>
              </a:rPr>
              <a:t>et  en </a:t>
            </a:r>
            <a:r>
              <a:rPr sz="818" b="1" spc="-3" dirty="0">
                <a:latin typeface="Arial"/>
                <a:cs typeface="Arial"/>
              </a:rPr>
              <a:t>hébreu</a:t>
            </a:r>
            <a:r>
              <a:rPr sz="818" spc="-3" dirty="0">
                <a:latin typeface="Arial"/>
                <a:cs typeface="Arial"/>
              </a:rPr>
              <a:t>. Dans le cœur, il </a:t>
            </a:r>
            <a:r>
              <a:rPr sz="818" dirty="0">
                <a:latin typeface="Arial"/>
                <a:cs typeface="Arial"/>
              </a:rPr>
              <a:t>y a </a:t>
            </a:r>
            <a:r>
              <a:rPr sz="818" spc="-3" dirty="0">
                <a:latin typeface="Arial"/>
                <a:cs typeface="Arial"/>
              </a:rPr>
              <a:t>des messages </a:t>
            </a:r>
            <a:r>
              <a:rPr sz="818" b="1" spc="-3" dirty="0">
                <a:latin typeface="Arial"/>
                <a:cs typeface="Arial"/>
              </a:rPr>
              <a:t>d’amitié</a:t>
            </a:r>
            <a:r>
              <a:rPr sz="818" spc="-3" dirty="0">
                <a:latin typeface="Arial"/>
                <a:cs typeface="Arial"/>
              </a:rPr>
              <a:t>, des mots </a:t>
            </a:r>
            <a:r>
              <a:rPr sz="818" b="1" spc="-3" dirty="0">
                <a:latin typeface="Arial"/>
                <a:cs typeface="Arial"/>
              </a:rPr>
              <a:t>d’espoir</a:t>
            </a:r>
            <a:r>
              <a:rPr sz="818" spc="-3" dirty="0">
                <a:latin typeface="Arial"/>
                <a:cs typeface="Arial"/>
              </a:rPr>
              <a:t>, des  </a:t>
            </a:r>
            <a:r>
              <a:rPr sz="818" b="1" dirty="0">
                <a:latin typeface="Arial"/>
                <a:cs typeface="Arial"/>
              </a:rPr>
              <a:t>souhaits </a:t>
            </a:r>
            <a:r>
              <a:rPr sz="818" spc="-3" dirty="0">
                <a:latin typeface="Arial"/>
                <a:cs typeface="Arial"/>
              </a:rPr>
              <a:t>d’anniversaire </a:t>
            </a:r>
            <a:r>
              <a:rPr sz="818" dirty="0">
                <a:latin typeface="Arial"/>
                <a:cs typeface="Arial"/>
              </a:rPr>
              <a:t>et des </a:t>
            </a:r>
            <a:r>
              <a:rPr sz="818" b="1" spc="-3" dirty="0">
                <a:latin typeface="Arial"/>
                <a:cs typeface="Arial"/>
              </a:rPr>
              <a:t>signatures</a:t>
            </a:r>
            <a:r>
              <a:rPr sz="818" spc="-3" dirty="0">
                <a:latin typeface="Arial"/>
                <a:cs typeface="Arial"/>
              </a:rPr>
              <a:t>. Puis elles </a:t>
            </a:r>
            <a:r>
              <a:rPr sz="818" b="1" spc="-3" dirty="0">
                <a:latin typeface="Arial"/>
                <a:cs typeface="Arial"/>
              </a:rPr>
              <a:t>offrent </a:t>
            </a:r>
            <a:r>
              <a:rPr sz="818" spc="-3" dirty="0">
                <a:latin typeface="Arial"/>
                <a:cs typeface="Arial"/>
              </a:rPr>
              <a:t>le cœur à</a:t>
            </a:r>
            <a:r>
              <a:rPr sz="818" spc="55" dirty="0">
                <a:latin typeface="Arial"/>
                <a:cs typeface="Arial"/>
              </a:rPr>
              <a:t> </a:t>
            </a:r>
            <a:r>
              <a:rPr sz="818" spc="-3" dirty="0">
                <a:latin typeface="Arial"/>
                <a:cs typeface="Arial"/>
              </a:rPr>
              <a:t>Fania.</a:t>
            </a:r>
            <a:endParaRPr sz="818" dirty="0">
              <a:latin typeface="Arial"/>
              <a:cs typeface="Arial"/>
            </a:endParaRPr>
          </a:p>
          <a:p>
            <a:pPr>
              <a:spcBef>
                <a:spcPts val="34"/>
              </a:spcBef>
            </a:pPr>
            <a:endParaRPr sz="1193" dirty="0">
              <a:latin typeface="Arial"/>
              <a:cs typeface="Arial"/>
            </a:endParaRPr>
          </a:p>
          <a:p>
            <a:pPr marL="8659" marR="4329" algn="just">
              <a:lnSpc>
                <a:spcPct val="144100"/>
              </a:lnSpc>
            </a:pPr>
            <a:r>
              <a:rPr sz="818" spc="-3" dirty="0">
                <a:latin typeface="Arial"/>
                <a:cs typeface="Arial"/>
              </a:rPr>
              <a:t>En janvier 1945, Auschwitz </a:t>
            </a:r>
            <a:r>
              <a:rPr sz="818" dirty="0">
                <a:latin typeface="Arial"/>
                <a:cs typeface="Arial"/>
              </a:rPr>
              <a:t>est </a:t>
            </a:r>
            <a:r>
              <a:rPr sz="818" spc="-3" dirty="0">
                <a:latin typeface="Arial"/>
                <a:cs typeface="Arial"/>
              </a:rPr>
              <a:t>évacué. Fania </a:t>
            </a:r>
            <a:r>
              <a:rPr sz="818" spc="10" dirty="0">
                <a:latin typeface="Arial"/>
                <a:cs typeface="Arial"/>
              </a:rPr>
              <a:t>et </a:t>
            </a:r>
            <a:r>
              <a:rPr sz="818" spc="-3" dirty="0">
                <a:latin typeface="Arial"/>
                <a:cs typeface="Arial"/>
              </a:rPr>
              <a:t>ses camarades sont forcées de  marcher</a:t>
            </a:r>
            <a:r>
              <a:rPr sz="818" spc="44" dirty="0">
                <a:latin typeface="Arial"/>
                <a:cs typeface="Arial"/>
              </a:rPr>
              <a:t> </a:t>
            </a:r>
            <a:r>
              <a:rPr sz="818" dirty="0">
                <a:latin typeface="Arial"/>
                <a:cs typeface="Arial"/>
              </a:rPr>
              <a:t>en</a:t>
            </a:r>
            <a:r>
              <a:rPr sz="818" spc="44" dirty="0">
                <a:latin typeface="Arial"/>
                <a:cs typeface="Arial"/>
              </a:rPr>
              <a:t> </a:t>
            </a:r>
            <a:r>
              <a:rPr sz="818" spc="-3" dirty="0">
                <a:latin typeface="Arial"/>
                <a:cs typeface="Arial"/>
              </a:rPr>
              <a:t>direction</a:t>
            </a:r>
            <a:r>
              <a:rPr sz="818" spc="55" dirty="0">
                <a:latin typeface="Arial"/>
                <a:cs typeface="Arial"/>
              </a:rPr>
              <a:t> </a:t>
            </a:r>
            <a:r>
              <a:rPr sz="818" spc="-3" dirty="0">
                <a:latin typeface="Arial"/>
                <a:cs typeface="Arial"/>
              </a:rPr>
              <a:t>de</a:t>
            </a:r>
            <a:r>
              <a:rPr sz="818" spc="51" dirty="0">
                <a:latin typeface="Arial"/>
                <a:cs typeface="Arial"/>
              </a:rPr>
              <a:t> </a:t>
            </a:r>
            <a:r>
              <a:rPr sz="818" spc="-3" dirty="0">
                <a:latin typeface="Arial"/>
                <a:cs typeface="Arial"/>
              </a:rPr>
              <a:t>l’Allemagne.</a:t>
            </a:r>
            <a:r>
              <a:rPr sz="818" spc="51" dirty="0">
                <a:latin typeface="Arial"/>
                <a:cs typeface="Arial"/>
              </a:rPr>
              <a:t> </a:t>
            </a:r>
            <a:r>
              <a:rPr sz="818" spc="-3" dirty="0">
                <a:latin typeface="Arial"/>
                <a:cs typeface="Arial"/>
              </a:rPr>
              <a:t>On</a:t>
            </a:r>
            <a:r>
              <a:rPr sz="818" spc="44" dirty="0">
                <a:latin typeface="Arial"/>
                <a:cs typeface="Arial"/>
              </a:rPr>
              <a:t> </a:t>
            </a:r>
            <a:r>
              <a:rPr sz="818" spc="-3" dirty="0">
                <a:latin typeface="Arial"/>
                <a:cs typeface="Arial"/>
              </a:rPr>
              <a:t>appelle</a:t>
            </a:r>
            <a:r>
              <a:rPr sz="818" spc="51" dirty="0">
                <a:latin typeface="Arial"/>
                <a:cs typeface="Arial"/>
              </a:rPr>
              <a:t> </a:t>
            </a:r>
            <a:r>
              <a:rPr sz="818" dirty="0">
                <a:latin typeface="Arial"/>
                <a:cs typeface="Arial"/>
              </a:rPr>
              <a:t>cet</a:t>
            </a:r>
            <a:r>
              <a:rPr sz="818" spc="44" dirty="0">
                <a:latin typeface="Arial"/>
                <a:cs typeface="Arial"/>
              </a:rPr>
              <a:t> </a:t>
            </a:r>
            <a:r>
              <a:rPr sz="818" spc="-3" dirty="0">
                <a:latin typeface="Arial"/>
                <a:cs typeface="Arial"/>
              </a:rPr>
              <a:t>événement</a:t>
            </a:r>
            <a:r>
              <a:rPr sz="818" spc="51" dirty="0">
                <a:latin typeface="Arial"/>
                <a:cs typeface="Arial"/>
              </a:rPr>
              <a:t> </a:t>
            </a:r>
            <a:r>
              <a:rPr sz="818" dirty="0">
                <a:latin typeface="Arial"/>
                <a:cs typeface="Arial"/>
              </a:rPr>
              <a:t>«</a:t>
            </a:r>
            <a:r>
              <a:rPr sz="818" spc="24" dirty="0">
                <a:latin typeface="Arial"/>
                <a:cs typeface="Arial"/>
              </a:rPr>
              <a:t> </a:t>
            </a:r>
            <a:r>
              <a:rPr sz="818" spc="-3" dirty="0">
                <a:latin typeface="Arial"/>
                <a:cs typeface="Arial"/>
              </a:rPr>
              <a:t>la</a:t>
            </a:r>
            <a:r>
              <a:rPr sz="818" spc="55" dirty="0">
                <a:latin typeface="Arial"/>
                <a:cs typeface="Arial"/>
              </a:rPr>
              <a:t> </a:t>
            </a:r>
            <a:r>
              <a:rPr sz="818" b="1" spc="-3" dirty="0">
                <a:latin typeface="Arial"/>
                <a:cs typeface="Arial"/>
              </a:rPr>
              <a:t>marche</a:t>
            </a:r>
            <a:r>
              <a:rPr sz="818" b="1" spc="51" dirty="0">
                <a:latin typeface="Arial"/>
                <a:cs typeface="Arial"/>
              </a:rPr>
              <a:t> </a:t>
            </a:r>
            <a:r>
              <a:rPr sz="818" b="1" spc="-10" dirty="0">
                <a:latin typeface="Arial"/>
                <a:cs typeface="Arial"/>
              </a:rPr>
              <a:t>de</a:t>
            </a:r>
            <a:endParaRPr sz="818" dirty="0">
              <a:latin typeface="Arial"/>
              <a:cs typeface="Arial"/>
            </a:endParaRPr>
          </a:p>
        </p:txBody>
      </p:sp>
      <p:sp>
        <p:nvSpPr>
          <p:cNvPr id="5" name="object 2"/>
          <p:cNvSpPr txBox="1"/>
          <p:nvPr/>
        </p:nvSpPr>
        <p:spPr>
          <a:xfrm>
            <a:off x="4488119" y="1067595"/>
            <a:ext cx="3759777" cy="5413428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marR="3464" algn="just">
              <a:lnSpc>
                <a:spcPct val="143500"/>
              </a:lnSpc>
              <a:spcBef>
                <a:spcPts val="68"/>
              </a:spcBef>
            </a:pPr>
            <a:r>
              <a:rPr sz="818" b="1" dirty="0">
                <a:latin typeface="Arial"/>
                <a:cs typeface="Arial"/>
              </a:rPr>
              <a:t>la </a:t>
            </a:r>
            <a:r>
              <a:rPr sz="818" b="1" spc="-3" dirty="0">
                <a:latin typeface="Arial"/>
                <a:cs typeface="Arial"/>
              </a:rPr>
              <a:t>mort </a:t>
            </a:r>
            <a:r>
              <a:rPr sz="818" dirty="0">
                <a:latin typeface="Arial"/>
                <a:cs typeface="Arial"/>
              </a:rPr>
              <a:t>». </a:t>
            </a:r>
            <a:r>
              <a:rPr sz="818" spc="-3" dirty="0">
                <a:latin typeface="Arial"/>
                <a:cs typeface="Arial"/>
              </a:rPr>
              <a:t>Tout </a:t>
            </a:r>
            <a:r>
              <a:rPr sz="818" spc="-7" dirty="0">
                <a:latin typeface="Arial"/>
                <a:cs typeface="Arial"/>
              </a:rPr>
              <a:t>au </a:t>
            </a:r>
            <a:r>
              <a:rPr sz="818" spc="-3" dirty="0">
                <a:latin typeface="Arial"/>
                <a:cs typeface="Arial"/>
              </a:rPr>
              <a:t>long </a:t>
            </a:r>
            <a:r>
              <a:rPr sz="818" dirty="0">
                <a:latin typeface="Arial"/>
                <a:cs typeface="Arial"/>
              </a:rPr>
              <a:t>de </a:t>
            </a:r>
            <a:r>
              <a:rPr sz="818" spc="-3" dirty="0">
                <a:latin typeface="Arial"/>
                <a:cs typeface="Arial"/>
              </a:rPr>
              <a:t>la marche, Fania </a:t>
            </a:r>
            <a:r>
              <a:rPr sz="818" dirty="0">
                <a:latin typeface="Arial"/>
                <a:cs typeface="Arial"/>
              </a:rPr>
              <a:t>réussit </a:t>
            </a:r>
            <a:r>
              <a:rPr sz="818" spc="-3" dirty="0">
                <a:latin typeface="Arial"/>
                <a:cs typeface="Arial"/>
              </a:rPr>
              <a:t>à garder le </a:t>
            </a:r>
            <a:r>
              <a:rPr sz="818" b="1" spc="-3" dirty="0">
                <a:latin typeface="Arial"/>
                <a:cs typeface="Arial"/>
              </a:rPr>
              <a:t>cœur </a:t>
            </a:r>
            <a:r>
              <a:rPr sz="818" b="1" dirty="0">
                <a:latin typeface="Arial"/>
                <a:cs typeface="Arial"/>
              </a:rPr>
              <a:t>caché </a:t>
            </a:r>
            <a:r>
              <a:rPr sz="818" spc="-3" dirty="0">
                <a:latin typeface="Arial"/>
                <a:cs typeface="Arial"/>
              </a:rPr>
              <a:t>sous  son bras.</a:t>
            </a:r>
            <a:endParaRPr sz="818" dirty="0">
              <a:latin typeface="Arial"/>
              <a:cs typeface="Arial"/>
            </a:endParaRPr>
          </a:p>
          <a:p>
            <a:pPr>
              <a:spcBef>
                <a:spcPts val="37"/>
              </a:spcBef>
            </a:pPr>
            <a:endParaRPr sz="1193" dirty="0">
              <a:latin typeface="Arial"/>
              <a:cs typeface="Arial"/>
            </a:endParaRPr>
          </a:p>
          <a:p>
            <a:pPr marL="8659" marR="4762" algn="just">
              <a:lnSpc>
                <a:spcPct val="143900"/>
              </a:lnSpc>
            </a:pPr>
            <a:r>
              <a:rPr sz="818" spc="-3" dirty="0">
                <a:latin typeface="Arial"/>
                <a:cs typeface="Arial"/>
              </a:rPr>
              <a:t>Après </a:t>
            </a:r>
            <a:r>
              <a:rPr sz="818" dirty="0">
                <a:latin typeface="Arial"/>
                <a:cs typeface="Arial"/>
              </a:rPr>
              <a:t>trois </a:t>
            </a:r>
            <a:r>
              <a:rPr sz="818" spc="-3" dirty="0">
                <a:latin typeface="Arial"/>
                <a:cs typeface="Arial"/>
              </a:rPr>
              <a:t>jours de marche, Fania </a:t>
            </a:r>
            <a:r>
              <a:rPr sz="818" dirty="0">
                <a:latin typeface="Arial"/>
                <a:cs typeface="Arial"/>
              </a:rPr>
              <a:t>et </a:t>
            </a:r>
            <a:r>
              <a:rPr sz="818" spc="-3" dirty="0">
                <a:latin typeface="Arial"/>
                <a:cs typeface="Arial"/>
              </a:rPr>
              <a:t>certaines des </a:t>
            </a:r>
            <a:r>
              <a:rPr sz="818" dirty="0">
                <a:latin typeface="Arial"/>
                <a:cs typeface="Arial"/>
              </a:rPr>
              <a:t>travailleuses </a:t>
            </a:r>
            <a:r>
              <a:rPr sz="818" spc="-3" dirty="0">
                <a:latin typeface="Arial"/>
                <a:cs typeface="Arial"/>
              </a:rPr>
              <a:t>de la fabrique  de munitions </a:t>
            </a:r>
            <a:r>
              <a:rPr sz="818" dirty="0">
                <a:latin typeface="Arial"/>
                <a:cs typeface="Arial"/>
              </a:rPr>
              <a:t>sont </a:t>
            </a:r>
            <a:r>
              <a:rPr sz="818" spc="-3" dirty="0">
                <a:latin typeface="Arial"/>
                <a:cs typeface="Arial"/>
              </a:rPr>
              <a:t>déportées par train vers Ravensbrück, qui </a:t>
            </a:r>
            <a:r>
              <a:rPr sz="818" dirty="0">
                <a:latin typeface="Arial"/>
                <a:cs typeface="Arial"/>
              </a:rPr>
              <a:t>est </a:t>
            </a:r>
            <a:r>
              <a:rPr sz="818" spc="-3" dirty="0">
                <a:latin typeface="Arial"/>
                <a:cs typeface="Arial"/>
              </a:rPr>
              <a:t>un camp </a:t>
            </a:r>
            <a:r>
              <a:rPr sz="818" spc="-7" dirty="0">
                <a:latin typeface="Arial"/>
                <a:cs typeface="Arial"/>
              </a:rPr>
              <a:t>de  </a:t>
            </a:r>
            <a:r>
              <a:rPr sz="818" spc="-3" dirty="0">
                <a:latin typeface="Arial"/>
                <a:cs typeface="Arial"/>
              </a:rPr>
              <a:t>concentration pour femmes. Un dernier message </a:t>
            </a:r>
            <a:r>
              <a:rPr sz="818" dirty="0">
                <a:latin typeface="Arial"/>
                <a:cs typeface="Arial"/>
              </a:rPr>
              <a:t>est </a:t>
            </a:r>
            <a:r>
              <a:rPr sz="818" spc="-3" dirty="0">
                <a:latin typeface="Arial"/>
                <a:cs typeface="Arial"/>
              </a:rPr>
              <a:t>écrit dans le cœur </a:t>
            </a:r>
            <a:r>
              <a:rPr sz="818" dirty="0">
                <a:latin typeface="Arial"/>
                <a:cs typeface="Arial"/>
              </a:rPr>
              <a:t>par une  jeune femme </a:t>
            </a:r>
            <a:r>
              <a:rPr sz="818" spc="-3" dirty="0">
                <a:latin typeface="Arial"/>
                <a:cs typeface="Arial"/>
              </a:rPr>
              <a:t>le 26 </a:t>
            </a:r>
            <a:r>
              <a:rPr sz="818" spc="-7" dirty="0">
                <a:latin typeface="Arial"/>
                <a:cs typeface="Arial"/>
              </a:rPr>
              <a:t>janvier </a:t>
            </a:r>
            <a:r>
              <a:rPr sz="818" spc="-3" dirty="0">
                <a:latin typeface="Arial"/>
                <a:cs typeface="Arial"/>
              </a:rPr>
              <a:t>1945 à</a:t>
            </a:r>
            <a:r>
              <a:rPr sz="818" dirty="0">
                <a:latin typeface="Arial"/>
                <a:cs typeface="Arial"/>
              </a:rPr>
              <a:t> </a:t>
            </a:r>
            <a:r>
              <a:rPr sz="818" spc="-3" dirty="0">
                <a:latin typeface="Arial"/>
                <a:cs typeface="Arial"/>
              </a:rPr>
              <a:t>Ravensbrück.</a:t>
            </a:r>
            <a:endParaRPr sz="818" dirty="0">
              <a:latin typeface="Arial"/>
              <a:cs typeface="Arial"/>
            </a:endParaRPr>
          </a:p>
          <a:p>
            <a:pPr>
              <a:spcBef>
                <a:spcPts val="37"/>
              </a:spcBef>
            </a:pPr>
            <a:endParaRPr sz="1193" dirty="0">
              <a:latin typeface="Arial"/>
              <a:cs typeface="Arial"/>
            </a:endParaRPr>
          </a:p>
          <a:p>
            <a:pPr marL="8659" marR="3896" algn="just">
              <a:lnSpc>
                <a:spcPct val="143800"/>
              </a:lnSpc>
            </a:pPr>
            <a:r>
              <a:rPr sz="818" spc="-3" dirty="0">
                <a:latin typeface="Arial"/>
                <a:cs typeface="Arial"/>
              </a:rPr>
              <a:t>Fania </a:t>
            </a:r>
            <a:r>
              <a:rPr sz="818" dirty="0">
                <a:latin typeface="Arial"/>
                <a:cs typeface="Arial"/>
              </a:rPr>
              <a:t>et </a:t>
            </a:r>
            <a:r>
              <a:rPr sz="818" spc="-3" dirty="0">
                <a:latin typeface="Arial"/>
                <a:cs typeface="Arial"/>
              </a:rPr>
              <a:t>Zlatka ont </a:t>
            </a:r>
            <a:r>
              <a:rPr sz="818" dirty="0">
                <a:latin typeface="Arial"/>
                <a:cs typeface="Arial"/>
              </a:rPr>
              <a:t>toutes deux </a:t>
            </a:r>
            <a:r>
              <a:rPr sz="818" spc="-3" dirty="0">
                <a:latin typeface="Arial"/>
                <a:cs typeface="Arial"/>
              </a:rPr>
              <a:t>survécu </a:t>
            </a:r>
            <a:r>
              <a:rPr sz="818" dirty="0">
                <a:latin typeface="Arial"/>
                <a:cs typeface="Arial"/>
              </a:rPr>
              <a:t>à </a:t>
            </a:r>
            <a:r>
              <a:rPr sz="818" spc="-3" dirty="0">
                <a:latin typeface="Arial"/>
                <a:cs typeface="Arial"/>
              </a:rPr>
              <a:t>l’Holocauste. Dans le cœur,  l’inscription favorite </a:t>
            </a:r>
            <a:r>
              <a:rPr sz="818" dirty="0">
                <a:latin typeface="Arial"/>
                <a:cs typeface="Arial"/>
              </a:rPr>
              <a:t>de </a:t>
            </a:r>
            <a:r>
              <a:rPr sz="818" spc="-3" dirty="0">
                <a:latin typeface="Arial"/>
                <a:cs typeface="Arial"/>
              </a:rPr>
              <a:t>Fania </a:t>
            </a:r>
            <a:r>
              <a:rPr sz="818" dirty="0">
                <a:latin typeface="Arial"/>
                <a:cs typeface="Arial"/>
              </a:rPr>
              <a:t>est « </a:t>
            </a:r>
            <a:r>
              <a:rPr sz="818" b="1" spc="-3" dirty="0">
                <a:latin typeface="Arial"/>
                <a:cs typeface="Arial"/>
              </a:rPr>
              <a:t>Liberté, </a:t>
            </a:r>
            <a:r>
              <a:rPr sz="818" b="1" dirty="0">
                <a:latin typeface="Arial"/>
                <a:cs typeface="Arial"/>
              </a:rPr>
              <a:t>Liberté, Liberté </a:t>
            </a:r>
            <a:r>
              <a:rPr sz="818" dirty="0">
                <a:latin typeface="Arial"/>
                <a:cs typeface="Arial"/>
              </a:rPr>
              <a:t>». </a:t>
            </a:r>
            <a:r>
              <a:rPr sz="818" spc="-3" dirty="0">
                <a:latin typeface="Arial"/>
                <a:cs typeface="Arial"/>
              </a:rPr>
              <a:t>Fania a </a:t>
            </a:r>
            <a:r>
              <a:rPr sz="818" dirty="0">
                <a:latin typeface="Arial"/>
                <a:cs typeface="Arial"/>
              </a:rPr>
              <a:t>fait </a:t>
            </a:r>
            <a:r>
              <a:rPr sz="818" b="1" spc="-3" dirty="0">
                <a:latin typeface="Arial"/>
                <a:cs typeface="Arial"/>
              </a:rPr>
              <a:t>don  </a:t>
            </a:r>
            <a:r>
              <a:rPr sz="818" dirty="0">
                <a:latin typeface="Arial"/>
                <a:cs typeface="Arial"/>
              </a:rPr>
              <a:t>du </a:t>
            </a:r>
            <a:r>
              <a:rPr sz="818" spc="-3" dirty="0">
                <a:latin typeface="Arial"/>
                <a:cs typeface="Arial"/>
              </a:rPr>
              <a:t>cœur </a:t>
            </a:r>
            <a:r>
              <a:rPr sz="818" dirty="0">
                <a:latin typeface="Arial"/>
                <a:cs typeface="Arial"/>
              </a:rPr>
              <a:t>au </a:t>
            </a:r>
            <a:r>
              <a:rPr sz="818" spc="-3" dirty="0">
                <a:latin typeface="Arial"/>
                <a:cs typeface="Arial"/>
              </a:rPr>
              <a:t>Musée de l’Holocauste Montréal en 1988. Dans le Musée, </a:t>
            </a:r>
            <a:r>
              <a:rPr sz="818" dirty="0">
                <a:latin typeface="Arial"/>
                <a:cs typeface="Arial"/>
              </a:rPr>
              <a:t>c’est un  </a:t>
            </a:r>
            <a:r>
              <a:rPr sz="818" spc="-3" dirty="0">
                <a:latin typeface="Arial"/>
                <a:cs typeface="Arial"/>
              </a:rPr>
              <a:t>objet exceptionnel </a:t>
            </a:r>
            <a:r>
              <a:rPr sz="818" dirty="0">
                <a:latin typeface="Arial"/>
                <a:cs typeface="Arial"/>
              </a:rPr>
              <a:t>: </a:t>
            </a:r>
            <a:r>
              <a:rPr sz="818" spc="-3" dirty="0">
                <a:latin typeface="Arial"/>
                <a:cs typeface="Arial"/>
              </a:rPr>
              <a:t>c’est </a:t>
            </a:r>
            <a:r>
              <a:rPr sz="818" dirty="0">
                <a:latin typeface="Arial"/>
                <a:cs typeface="Arial"/>
              </a:rPr>
              <a:t>un des rares </a:t>
            </a:r>
            <a:r>
              <a:rPr sz="818" spc="-3" dirty="0">
                <a:latin typeface="Arial"/>
                <a:cs typeface="Arial"/>
              </a:rPr>
              <a:t>objets </a:t>
            </a:r>
            <a:r>
              <a:rPr sz="818" dirty="0">
                <a:latin typeface="Arial"/>
                <a:cs typeface="Arial"/>
              </a:rPr>
              <a:t>connus à avoir </a:t>
            </a:r>
            <a:r>
              <a:rPr sz="818" spc="-3" dirty="0">
                <a:latin typeface="Arial"/>
                <a:cs typeface="Arial"/>
              </a:rPr>
              <a:t>été créé par des  prisonnières à</a:t>
            </a:r>
            <a:r>
              <a:rPr sz="818" spc="-7" dirty="0">
                <a:latin typeface="Arial"/>
                <a:cs typeface="Arial"/>
              </a:rPr>
              <a:t> </a:t>
            </a:r>
            <a:r>
              <a:rPr sz="818" spc="-3" dirty="0">
                <a:latin typeface="Arial"/>
                <a:cs typeface="Arial"/>
              </a:rPr>
              <a:t>Auschwitz.</a:t>
            </a:r>
            <a:endParaRPr sz="818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27" dirty="0">
              <a:latin typeface="Arial"/>
              <a:cs typeface="Arial"/>
            </a:endParaRPr>
          </a:p>
          <a:p>
            <a:pPr marL="8659" marR="3464" algn="just">
              <a:lnSpc>
                <a:spcPct val="143700"/>
              </a:lnSpc>
            </a:pPr>
            <a:r>
              <a:rPr sz="818" spc="-3" dirty="0">
                <a:latin typeface="Arial"/>
                <a:cs typeface="Arial"/>
              </a:rPr>
              <a:t>En 1998, Zlatka, comme beaucoup </a:t>
            </a:r>
            <a:r>
              <a:rPr sz="818" dirty="0">
                <a:latin typeface="Arial"/>
                <a:cs typeface="Arial"/>
              </a:rPr>
              <a:t>de </a:t>
            </a:r>
            <a:r>
              <a:rPr sz="818" spc="-3" dirty="0">
                <a:latin typeface="Arial"/>
                <a:cs typeface="Arial"/>
              </a:rPr>
              <a:t>survivants </a:t>
            </a:r>
            <a:r>
              <a:rPr sz="818" dirty="0">
                <a:latin typeface="Arial"/>
                <a:cs typeface="Arial"/>
              </a:rPr>
              <a:t>de </a:t>
            </a:r>
            <a:r>
              <a:rPr sz="818" spc="-3" dirty="0">
                <a:latin typeface="Arial"/>
                <a:cs typeface="Arial"/>
              </a:rPr>
              <a:t>l’Holocauste, a raconté à  Montréal, devant une caméra </a:t>
            </a:r>
            <a:r>
              <a:rPr sz="818" dirty="0">
                <a:latin typeface="Arial"/>
                <a:cs typeface="Arial"/>
              </a:rPr>
              <a:t>et </a:t>
            </a:r>
            <a:r>
              <a:rPr sz="818" spc="-7" dirty="0">
                <a:latin typeface="Arial"/>
                <a:cs typeface="Arial"/>
              </a:rPr>
              <a:t>en </a:t>
            </a:r>
            <a:r>
              <a:rPr sz="818" spc="-3" dirty="0">
                <a:latin typeface="Arial"/>
                <a:cs typeface="Arial"/>
              </a:rPr>
              <a:t>yiddish, </a:t>
            </a:r>
            <a:r>
              <a:rPr sz="818" spc="-7" dirty="0">
                <a:latin typeface="Arial"/>
                <a:cs typeface="Arial"/>
              </a:rPr>
              <a:t>son </a:t>
            </a:r>
            <a:r>
              <a:rPr sz="818" spc="-3" dirty="0">
                <a:latin typeface="Arial"/>
                <a:cs typeface="Arial"/>
              </a:rPr>
              <a:t>parcours </a:t>
            </a:r>
            <a:r>
              <a:rPr sz="818" spc="-7" dirty="0">
                <a:latin typeface="Arial"/>
                <a:cs typeface="Arial"/>
              </a:rPr>
              <a:t>de </a:t>
            </a:r>
            <a:r>
              <a:rPr sz="818" spc="-3" dirty="0">
                <a:latin typeface="Arial"/>
                <a:cs typeface="Arial"/>
              </a:rPr>
              <a:t>vie. </a:t>
            </a:r>
            <a:r>
              <a:rPr sz="818" dirty="0">
                <a:latin typeface="Arial"/>
                <a:cs typeface="Arial"/>
              </a:rPr>
              <a:t>Dans </a:t>
            </a:r>
            <a:r>
              <a:rPr sz="818" spc="-3" dirty="0">
                <a:latin typeface="Arial"/>
                <a:cs typeface="Arial"/>
              </a:rPr>
              <a:t>cet  enregistrement, elle raconte comment elle </a:t>
            </a:r>
            <a:r>
              <a:rPr sz="818" dirty="0">
                <a:latin typeface="Arial"/>
                <a:cs typeface="Arial"/>
              </a:rPr>
              <a:t>a eu </a:t>
            </a:r>
            <a:r>
              <a:rPr sz="818" spc="-3" dirty="0">
                <a:latin typeface="Arial"/>
                <a:cs typeface="Arial"/>
              </a:rPr>
              <a:t>l’idée </a:t>
            </a:r>
            <a:r>
              <a:rPr sz="818" dirty="0">
                <a:latin typeface="Arial"/>
                <a:cs typeface="Arial"/>
              </a:rPr>
              <a:t>de fabriquer </a:t>
            </a:r>
            <a:r>
              <a:rPr sz="818" spc="-3" dirty="0">
                <a:latin typeface="Arial"/>
                <a:cs typeface="Arial"/>
              </a:rPr>
              <a:t>le cœur </a:t>
            </a:r>
            <a:r>
              <a:rPr sz="818" dirty="0">
                <a:latin typeface="Arial"/>
                <a:cs typeface="Arial"/>
              </a:rPr>
              <a:t>et  </a:t>
            </a:r>
            <a:r>
              <a:rPr sz="818" spc="-3" dirty="0">
                <a:latin typeface="Arial"/>
                <a:cs typeface="Arial"/>
              </a:rPr>
              <a:t>comment elle a procédé. Elle dit </a:t>
            </a:r>
            <a:r>
              <a:rPr sz="818" dirty="0">
                <a:latin typeface="Arial"/>
                <a:cs typeface="Arial"/>
              </a:rPr>
              <a:t>: </a:t>
            </a:r>
            <a:r>
              <a:rPr sz="818" spc="-3" dirty="0">
                <a:latin typeface="Arial"/>
                <a:cs typeface="Arial"/>
              </a:rPr>
              <a:t>« </a:t>
            </a:r>
            <a:r>
              <a:rPr sz="818" b="1" spc="-3" dirty="0">
                <a:latin typeface="Arial"/>
                <a:cs typeface="Arial"/>
              </a:rPr>
              <a:t>Nous étions 20 (femmes); c’est pourquoi  j’ai </a:t>
            </a:r>
            <a:r>
              <a:rPr sz="818" b="1" dirty="0">
                <a:latin typeface="Arial"/>
                <a:cs typeface="Arial"/>
              </a:rPr>
              <a:t>imaginé 20 </a:t>
            </a:r>
            <a:r>
              <a:rPr sz="818" b="1" spc="-3" dirty="0">
                <a:latin typeface="Arial"/>
                <a:cs typeface="Arial"/>
              </a:rPr>
              <a:t>couches </a:t>
            </a:r>
            <a:r>
              <a:rPr sz="818" dirty="0">
                <a:latin typeface="Arial"/>
                <a:cs typeface="Arial"/>
              </a:rPr>
              <a:t>». En </a:t>
            </a:r>
            <a:r>
              <a:rPr sz="818" spc="-3" dirty="0">
                <a:latin typeface="Arial"/>
                <a:cs typeface="Arial"/>
              </a:rPr>
              <a:t>réalité, dans le cœur, il </a:t>
            </a:r>
            <a:r>
              <a:rPr sz="818" dirty="0">
                <a:latin typeface="Arial"/>
                <a:cs typeface="Arial"/>
              </a:rPr>
              <a:t>y a 12 </a:t>
            </a:r>
            <a:r>
              <a:rPr sz="818" spc="-3" dirty="0">
                <a:latin typeface="Arial"/>
                <a:cs typeface="Arial"/>
              </a:rPr>
              <a:t>signatures </a:t>
            </a:r>
            <a:r>
              <a:rPr sz="818" dirty="0">
                <a:latin typeface="Arial"/>
                <a:cs typeface="Arial"/>
              </a:rPr>
              <a:t>de  </a:t>
            </a:r>
            <a:r>
              <a:rPr sz="818" spc="-3" dirty="0">
                <a:latin typeface="Arial"/>
                <a:cs typeface="Arial"/>
              </a:rPr>
              <a:t>femmes.</a:t>
            </a:r>
            <a:endParaRPr sz="818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27" dirty="0">
              <a:latin typeface="Arial"/>
              <a:cs typeface="Arial"/>
            </a:endParaRPr>
          </a:p>
          <a:p>
            <a:pPr marL="8659" marR="3464" algn="just">
              <a:lnSpc>
                <a:spcPct val="143800"/>
              </a:lnSpc>
            </a:pPr>
            <a:r>
              <a:rPr sz="818" b="1" dirty="0">
                <a:latin typeface="Arial"/>
                <a:cs typeface="Arial"/>
              </a:rPr>
              <a:t>L’histoire du </a:t>
            </a:r>
            <a:r>
              <a:rPr sz="818" b="1" spc="-3" dirty="0">
                <a:latin typeface="Arial"/>
                <a:cs typeface="Arial"/>
              </a:rPr>
              <a:t>cœur continue</a:t>
            </a:r>
            <a:r>
              <a:rPr sz="818" spc="-3" dirty="0">
                <a:latin typeface="Arial"/>
                <a:cs typeface="Arial"/>
              </a:rPr>
              <a:t>. En 2008, un </a:t>
            </a:r>
            <a:r>
              <a:rPr sz="818" b="1" dirty="0">
                <a:latin typeface="Arial"/>
                <a:cs typeface="Arial"/>
              </a:rPr>
              <a:t>documentaire </a:t>
            </a:r>
            <a:r>
              <a:rPr sz="818" spc="-3" dirty="0">
                <a:latin typeface="Arial"/>
                <a:cs typeface="Arial"/>
              </a:rPr>
              <a:t>a été tourné au sujet  </a:t>
            </a:r>
            <a:r>
              <a:rPr sz="818" dirty="0">
                <a:latin typeface="Arial"/>
                <a:cs typeface="Arial"/>
              </a:rPr>
              <a:t>de </a:t>
            </a:r>
            <a:r>
              <a:rPr sz="818" spc="-3" dirty="0">
                <a:latin typeface="Arial"/>
                <a:cs typeface="Arial"/>
              </a:rPr>
              <a:t>l’histoire du cœur. Les réalisateurs Luc </a:t>
            </a:r>
            <a:r>
              <a:rPr sz="818" spc="-10" dirty="0">
                <a:latin typeface="Arial"/>
                <a:cs typeface="Arial"/>
              </a:rPr>
              <a:t>Cyr </a:t>
            </a:r>
            <a:r>
              <a:rPr sz="818" spc="-3" dirty="0">
                <a:latin typeface="Arial"/>
                <a:cs typeface="Arial"/>
              </a:rPr>
              <a:t>and Carl </a:t>
            </a:r>
            <a:r>
              <a:rPr sz="818" dirty="0">
                <a:latin typeface="Arial"/>
                <a:cs typeface="Arial"/>
              </a:rPr>
              <a:t>Leblanc </a:t>
            </a:r>
            <a:r>
              <a:rPr sz="818" spc="-3" dirty="0">
                <a:latin typeface="Arial"/>
                <a:cs typeface="Arial"/>
              </a:rPr>
              <a:t>ont parcouru </a:t>
            </a:r>
            <a:r>
              <a:rPr sz="818" spc="-7" dirty="0">
                <a:latin typeface="Arial"/>
                <a:cs typeface="Arial"/>
              </a:rPr>
              <a:t>le  </a:t>
            </a:r>
            <a:r>
              <a:rPr sz="818" spc="-3" dirty="0">
                <a:latin typeface="Arial"/>
                <a:cs typeface="Arial"/>
              </a:rPr>
              <a:t>monde pour </a:t>
            </a:r>
            <a:r>
              <a:rPr sz="818" b="1" spc="-3" dirty="0">
                <a:latin typeface="Arial"/>
                <a:cs typeface="Arial"/>
              </a:rPr>
              <a:t>retrouver </a:t>
            </a:r>
            <a:r>
              <a:rPr sz="818" b="1" dirty="0">
                <a:latin typeface="Arial"/>
                <a:cs typeface="Arial"/>
              </a:rPr>
              <a:t>les </a:t>
            </a:r>
            <a:r>
              <a:rPr sz="818" b="1" spc="-3" dirty="0">
                <a:latin typeface="Arial"/>
                <a:cs typeface="Arial"/>
              </a:rPr>
              <a:t>femmes </a:t>
            </a:r>
            <a:r>
              <a:rPr sz="818" b="1" dirty="0">
                <a:latin typeface="Arial"/>
                <a:cs typeface="Arial"/>
              </a:rPr>
              <a:t>qui ont signé dans le cœur</a:t>
            </a:r>
            <a:r>
              <a:rPr sz="818" dirty="0">
                <a:latin typeface="Arial"/>
                <a:cs typeface="Arial"/>
              </a:rPr>
              <a:t>. À </a:t>
            </a:r>
            <a:r>
              <a:rPr sz="818" spc="-3" dirty="0">
                <a:latin typeface="Arial"/>
                <a:cs typeface="Arial"/>
              </a:rPr>
              <a:t>l’occasion  </a:t>
            </a:r>
            <a:r>
              <a:rPr sz="818" dirty="0">
                <a:latin typeface="Arial"/>
                <a:cs typeface="Arial"/>
              </a:rPr>
              <a:t>du </a:t>
            </a:r>
            <a:r>
              <a:rPr sz="818" spc="-3" dirty="0">
                <a:latin typeface="Arial"/>
                <a:cs typeface="Arial"/>
              </a:rPr>
              <a:t>tournage, Fania </a:t>
            </a:r>
            <a:r>
              <a:rPr sz="818" dirty="0">
                <a:latin typeface="Arial"/>
                <a:cs typeface="Arial"/>
              </a:rPr>
              <a:t>a </a:t>
            </a:r>
            <a:r>
              <a:rPr sz="818" spc="-3" dirty="0">
                <a:latin typeface="Arial"/>
                <a:cs typeface="Arial"/>
              </a:rPr>
              <a:t>revu le cœur d’Auschwitz </a:t>
            </a:r>
            <a:r>
              <a:rPr sz="818" dirty="0">
                <a:latin typeface="Arial"/>
                <a:cs typeface="Arial"/>
              </a:rPr>
              <a:t>au </a:t>
            </a:r>
            <a:r>
              <a:rPr sz="818" spc="-3" dirty="0">
                <a:latin typeface="Arial"/>
                <a:cs typeface="Arial"/>
              </a:rPr>
              <a:t>Musée de </a:t>
            </a:r>
            <a:r>
              <a:rPr sz="818" dirty="0">
                <a:latin typeface="Arial"/>
                <a:cs typeface="Arial"/>
              </a:rPr>
              <a:t>l’Holocauste  </a:t>
            </a:r>
            <a:r>
              <a:rPr sz="818" spc="-3" dirty="0">
                <a:latin typeface="Arial"/>
                <a:cs typeface="Arial"/>
              </a:rPr>
              <a:t>Montréal. </a:t>
            </a:r>
            <a:r>
              <a:rPr sz="818" dirty="0">
                <a:latin typeface="Arial"/>
                <a:cs typeface="Arial"/>
              </a:rPr>
              <a:t>À </a:t>
            </a:r>
            <a:r>
              <a:rPr sz="818" spc="-3" dirty="0">
                <a:latin typeface="Arial"/>
                <a:cs typeface="Arial"/>
              </a:rPr>
              <a:t>cette même occasion, des élèves </a:t>
            </a:r>
            <a:r>
              <a:rPr sz="818" dirty="0">
                <a:latin typeface="Arial"/>
                <a:cs typeface="Arial"/>
              </a:rPr>
              <a:t>de </a:t>
            </a:r>
            <a:r>
              <a:rPr sz="818" spc="-3" dirty="0">
                <a:latin typeface="Arial"/>
                <a:cs typeface="Arial"/>
              </a:rPr>
              <a:t>l’école Lambert-Closse à  Montréal, qui ont </a:t>
            </a:r>
            <a:r>
              <a:rPr sz="818" dirty="0">
                <a:latin typeface="Arial"/>
                <a:cs typeface="Arial"/>
              </a:rPr>
              <a:t>fait </a:t>
            </a:r>
            <a:r>
              <a:rPr sz="818" spc="-3" dirty="0">
                <a:latin typeface="Arial"/>
                <a:cs typeface="Arial"/>
              </a:rPr>
              <a:t>l’activité </a:t>
            </a:r>
            <a:r>
              <a:rPr sz="818" dirty="0">
                <a:latin typeface="Arial"/>
                <a:cs typeface="Arial"/>
              </a:rPr>
              <a:t>Le </a:t>
            </a:r>
            <a:r>
              <a:rPr sz="818" spc="-3" dirty="0">
                <a:latin typeface="Arial"/>
                <a:cs typeface="Arial"/>
              </a:rPr>
              <a:t>cœur d’Auschwitz, lui ont </a:t>
            </a:r>
            <a:r>
              <a:rPr sz="818" dirty="0">
                <a:latin typeface="Arial"/>
                <a:cs typeface="Arial"/>
              </a:rPr>
              <a:t>offert </a:t>
            </a:r>
            <a:r>
              <a:rPr sz="818" spc="-7" dirty="0">
                <a:latin typeface="Arial"/>
                <a:cs typeface="Arial"/>
              </a:rPr>
              <a:t>un </a:t>
            </a:r>
            <a:r>
              <a:rPr sz="818" spc="-3" dirty="0">
                <a:latin typeface="Arial"/>
                <a:cs typeface="Arial"/>
              </a:rPr>
              <a:t>cœur avec  </a:t>
            </a:r>
            <a:r>
              <a:rPr sz="818" dirty="0">
                <a:latin typeface="Arial"/>
                <a:cs typeface="Arial"/>
              </a:rPr>
              <a:t>des </a:t>
            </a:r>
            <a:r>
              <a:rPr sz="818" spc="-3" dirty="0">
                <a:latin typeface="Arial"/>
                <a:cs typeface="Arial"/>
              </a:rPr>
              <a:t>vœux pour son 84e</a:t>
            </a:r>
            <a:r>
              <a:rPr sz="818" spc="3" dirty="0">
                <a:latin typeface="Arial"/>
                <a:cs typeface="Arial"/>
              </a:rPr>
              <a:t> </a:t>
            </a:r>
            <a:r>
              <a:rPr sz="818" spc="-3" dirty="0">
                <a:latin typeface="Arial"/>
                <a:cs typeface="Arial"/>
              </a:rPr>
              <a:t>anniversaire.</a:t>
            </a:r>
            <a:endParaRPr sz="818" dirty="0">
              <a:latin typeface="Arial"/>
              <a:cs typeface="Arial"/>
            </a:endParaRPr>
          </a:p>
          <a:p>
            <a:pPr>
              <a:spcBef>
                <a:spcPts val="3"/>
              </a:spcBef>
            </a:pPr>
            <a:endParaRPr sz="1193" dirty="0">
              <a:latin typeface="Arial"/>
              <a:cs typeface="Arial"/>
            </a:endParaRPr>
          </a:p>
          <a:p>
            <a:pPr marL="8659" algn="just"/>
            <a:r>
              <a:rPr sz="818" spc="-3" dirty="0">
                <a:latin typeface="Arial"/>
                <a:cs typeface="Arial"/>
              </a:rPr>
              <a:t>Fania </a:t>
            </a:r>
            <a:r>
              <a:rPr sz="818" spc="-7" dirty="0">
                <a:latin typeface="Arial"/>
                <a:cs typeface="Arial"/>
              </a:rPr>
              <a:t>vit </a:t>
            </a:r>
            <a:r>
              <a:rPr sz="818" spc="-3" dirty="0">
                <a:latin typeface="Arial"/>
                <a:cs typeface="Arial"/>
              </a:rPr>
              <a:t>aujourd’hui </a:t>
            </a:r>
            <a:r>
              <a:rPr sz="818" dirty="0">
                <a:latin typeface="Arial"/>
                <a:cs typeface="Arial"/>
              </a:rPr>
              <a:t>à </a:t>
            </a:r>
            <a:r>
              <a:rPr sz="818" spc="-3" dirty="0">
                <a:latin typeface="Arial"/>
                <a:cs typeface="Arial"/>
              </a:rPr>
              <a:t>Toronto. Elle </a:t>
            </a:r>
            <a:r>
              <a:rPr sz="818" dirty="0">
                <a:latin typeface="Arial"/>
                <a:cs typeface="Arial"/>
              </a:rPr>
              <a:t>est </a:t>
            </a:r>
            <a:r>
              <a:rPr sz="818" spc="-3" dirty="0">
                <a:latin typeface="Arial"/>
                <a:cs typeface="Arial"/>
              </a:rPr>
              <a:t>née </a:t>
            </a:r>
            <a:r>
              <a:rPr sz="818" spc="-7" dirty="0">
                <a:latin typeface="Arial"/>
                <a:cs typeface="Arial"/>
              </a:rPr>
              <a:t>le </a:t>
            </a:r>
            <a:r>
              <a:rPr sz="818" dirty="0">
                <a:latin typeface="Arial"/>
                <a:cs typeface="Arial"/>
              </a:rPr>
              <a:t>12 </a:t>
            </a:r>
            <a:r>
              <a:rPr sz="818" spc="-3" dirty="0">
                <a:latin typeface="Arial"/>
                <a:cs typeface="Arial"/>
              </a:rPr>
              <a:t>décembre</a:t>
            </a:r>
            <a:r>
              <a:rPr sz="818" spc="20" dirty="0">
                <a:latin typeface="Arial"/>
                <a:cs typeface="Arial"/>
              </a:rPr>
              <a:t> </a:t>
            </a:r>
            <a:r>
              <a:rPr sz="818" spc="-3" dirty="0">
                <a:latin typeface="Arial"/>
                <a:cs typeface="Arial"/>
              </a:rPr>
              <a:t>1924.</a:t>
            </a:r>
            <a:endParaRPr sz="818" dirty="0">
              <a:latin typeface="Arial"/>
              <a:cs typeface="Arial"/>
            </a:endParaRPr>
          </a:p>
        </p:txBody>
      </p:sp>
      <p:sp>
        <p:nvSpPr>
          <p:cNvPr id="6" name="object 2"/>
          <p:cNvSpPr txBox="1"/>
          <p:nvPr/>
        </p:nvSpPr>
        <p:spPr>
          <a:xfrm>
            <a:off x="4488119" y="6500297"/>
            <a:ext cx="3893881" cy="371279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marR="3464">
              <a:lnSpc>
                <a:spcPct val="143500"/>
              </a:lnSpc>
              <a:spcBef>
                <a:spcPts val="68"/>
              </a:spcBef>
            </a:pPr>
            <a:r>
              <a:rPr sz="818" spc="-3" dirty="0">
                <a:latin typeface="Arial"/>
                <a:cs typeface="Arial"/>
              </a:rPr>
              <a:t>Zlatka </a:t>
            </a:r>
            <a:r>
              <a:rPr sz="818" spc="-7" dirty="0">
                <a:latin typeface="Arial"/>
                <a:cs typeface="Arial"/>
              </a:rPr>
              <a:t>vivait </a:t>
            </a:r>
            <a:r>
              <a:rPr sz="818" spc="-3" dirty="0">
                <a:latin typeface="Arial"/>
                <a:cs typeface="Arial"/>
              </a:rPr>
              <a:t>à Buenos </a:t>
            </a:r>
            <a:r>
              <a:rPr sz="818" dirty="0">
                <a:latin typeface="Arial"/>
                <a:cs typeface="Arial"/>
              </a:rPr>
              <a:t>Aires </a:t>
            </a:r>
            <a:r>
              <a:rPr sz="818" spc="-3" dirty="0">
                <a:latin typeface="Arial"/>
                <a:cs typeface="Arial"/>
              </a:rPr>
              <a:t>jusqu’à </a:t>
            </a:r>
            <a:r>
              <a:rPr sz="818" dirty="0">
                <a:latin typeface="Arial"/>
                <a:cs typeface="Arial"/>
              </a:rPr>
              <a:t>son </a:t>
            </a:r>
            <a:r>
              <a:rPr sz="818" spc="-3" dirty="0">
                <a:latin typeface="Arial"/>
                <a:cs typeface="Arial"/>
              </a:rPr>
              <a:t>décès </a:t>
            </a:r>
            <a:r>
              <a:rPr sz="818" dirty="0">
                <a:latin typeface="Arial"/>
                <a:cs typeface="Arial"/>
              </a:rPr>
              <a:t>en 2018. </a:t>
            </a:r>
            <a:r>
              <a:rPr sz="818" spc="-3" dirty="0">
                <a:latin typeface="Arial"/>
                <a:cs typeface="Arial"/>
              </a:rPr>
              <a:t>Elle </a:t>
            </a:r>
            <a:r>
              <a:rPr sz="818" dirty="0">
                <a:latin typeface="Arial"/>
                <a:cs typeface="Arial"/>
              </a:rPr>
              <a:t>est </a:t>
            </a:r>
            <a:r>
              <a:rPr sz="818" spc="-3" dirty="0">
                <a:latin typeface="Arial"/>
                <a:cs typeface="Arial"/>
              </a:rPr>
              <a:t>née le </a:t>
            </a:r>
            <a:r>
              <a:rPr sz="818" dirty="0">
                <a:latin typeface="Arial"/>
                <a:cs typeface="Arial"/>
              </a:rPr>
              <a:t>24  </a:t>
            </a:r>
            <a:r>
              <a:rPr sz="818" spc="-3" dirty="0">
                <a:latin typeface="Arial"/>
                <a:cs typeface="Arial"/>
              </a:rPr>
              <a:t>septembre 1924.</a:t>
            </a:r>
            <a:endParaRPr sz="818" dirty="0">
              <a:latin typeface="Arial"/>
              <a:cs typeface="Arial"/>
            </a:endParaRPr>
          </a:p>
        </p:txBody>
      </p:sp>
      <p:sp>
        <p:nvSpPr>
          <p:cNvPr id="7" name="object 3"/>
          <p:cNvSpPr/>
          <p:nvPr/>
        </p:nvSpPr>
        <p:spPr>
          <a:xfrm>
            <a:off x="8933104" y="1359987"/>
            <a:ext cx="2649682" cy="1759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" name="object 4"/>
          <p:cNvSpPr txBox="1"/>
          <p:nvPr/>
        </p:nvSpPr>
        <p:spPr>
          <a:xfrm>
            <a:off x="8933104" y="3189481"/>
            <a:ext cx="2649682" cy="478715"/>
          </a:xfrm>
          <a:prstGeom prst="rect">
            <a:avLst/>
          </a:prstGeom>
        </p:spPr>
        <p:txBody>
          <a:bodyPr vert="horz" wrap="square" lIns="0" tIns="16885" rIns="0" bIns="0" rtlCol="0">
            <a:spAutoFit/>
          </a:bodyPr>
          <a:lstStyle/>
          <a:p>
            <a:pPr marL="8659" marR="3464" algn="just">
              <a:lnSpc>
                <a:spcPts val="941"/>
              </a:lnSpc>
              <a:spcBef>
                <a:spcPts val="133"/>
              </a:spcBef>
            </a:pPr>
            <a:r>
              <a:rPr sz="818" b="1" dirty="0">
                <a:latin typeface="Arial"/>
                <a:cs typeface="Arial"/>
              </a:rPr>
              <a:t>Zlatka Pitluk </a:t>
            </a:r>
            <a:r>
              <a:rPr sz="818" b="1" spc="-3" dirty="0">
                <a:latin typeface="Arial"/>
                <a:cs typeface="Arial"/>
              </a:rPr>
              <a:t>a raconté </a:t>
            </a:r>
            <a:r>
              <a:rPr sz="818" b="1" dirty="0">
                <a:latin typeface="Arial"/>
                <a:cs typeface="Arial"/>
              </a:rPr>
              <a:t>son </a:t>
            </a:r>
            <a:r>
              <a:rPr sz="818" b="1" spc="-3" dirty="0">
                <a:latin typeface="Arial"/>
                <a:cs typeface="Arial"/>
              </a:rPr>
              <a:t>histoire </a:t>
            </a:r>
            <a:r>
              <a:rPr sz="818" b="1" dirty="0">
                <a:latin typeface="Arial"/>
                <a:cs typeface="Arial"/>
              </a:rPr>
              <a:t>de </a:t>
            </a:r>
            <a:r>
              <a:rPr sz="818" b="1" spc="-7" dirty="0">
                <a:latin typeface="Arial"/>
                <a:cs typeface="Arial"/>
              </a:rPr>
              <a:t>vie </a:t>
            </a:r>
            <a:r>
              <a:rPr sz="818" b="1" spc="-3" dirty="0">
                <a:latin typeface="Arial"/>
                <a:cs typeface="Arial"/>
              </a:rPr>
              <a:t>et </a:t>
            </a:r>
            <a:r>
              <a:rPr sz="818" b="1" dirty="0">
                <a:latin typeface="Arial"/>
                <a:cs typeface="Arial"/>
              </a:rPr>
              <a:t>son </a:t>
            </a:r>
            <a:r>
              <a:rPr sz="818" b="1" spc="-3" dirty="0">
                <a:latin typeface="Arial"/>
                <a:cs typeface="Arial"/>
              </a:rPr>
              <a:t>expérience </a:t>
            </a:r>
            <a:r>
              <a:rPr sz="818" b="1" dirty="0">
                <a:latin typeface="Arial"/>
                <a:cs typeface="Arial"/>
              </a:rPr>
              <a:t>de  </a:t>
            </a:r>
            <a:r>
              <a:rPr sz="818" b="1" spc="-3" dirty="0">
                <a:latin typeface="Arial"/>
                <a:cs typeface="Arial"/>
              </a:rPr>
              <a:t>l’Holocauste devant </a:t>
            </a:r>
            <a:r>
              <a:rPr sz="818" b="1" dirty="0">
                <a:latin typeface="Arial"/>
                <a:cs typeface="Arial"/>
              </a:rPr>
              <a:t>une </a:t>
            </a:r>
            <a:r>
              <a:rPr sz="818" b="1" spc="-3" dirty="0">
                <a:latin typeface="Arial"/>
                <a:cs typeface="Arial"/>
              </a:rPr>
              <a:t>caméra vidéo, </a:t>
            </a:r>
            <a:r>
              <a:rPr sz="818" b="1" dirty="0">
                <a:latin typeface="Arial"/>
                <a:cs typeface="Arial"/>
              </a:rPr>
              <a:t>le 16 </a:t>
            </a:r>
            <a:r>
              <a:rPr sz="818" b="1" spc="-3" dirty="0">
                <a:latin typeface="Arial"/>
                <a:cs typeface="Arial"/>
              </a:rPr>
              <a:t>septembre 1998. Certains  survivants </a:t>
            </a:r>
            <a:r>
              <a:rPr sz="818" b="1" dirty="0">
                <a:latin typeface="Arial"/>
                <a:cs typeface="Arial"/>
              </a:rPr>
              <a:t>font </a:t>
            </a:r>
            <a:r>
              <a:rPr sz="818" b="1" spc="-3" dirty="0">
                <a:latin typeface="Arial"/>
                <a:cs typeface="Arial"/>
              </a:rPr>
              <a:t>cette démarche </a:t>
            </a:r>
            <a:r>
              <a:rPr sz="818" b="1" dirty="0">
                <a:latin typeface="Arial"/>
                <a:cs typeface="Arial"/>
              </a:rPr>
              <a:t>pour </a:t>
            </a:r>
            <a:r>
              <a:rPr sz="818" b="1" spc="-3" dirty="0">
                <a:latin typeface="Arial"/>
                <a:cs typeface="Arial"/>
              </a:rPr>
              <a:t>transmettre </a:t>
            </a:r>
            <a:r>
              <a:rPr sz="818" b="1" dirty="0">
                <a:latin typeface="Arial"/>
                <a:cs typeface="Arial"/>
              </a:rPr>
              <a:t>la </a:t>
            </a:r>
            <a:r>
              <a:rPr sz="818" b="1" spc="-3" dirty="0">
                <a:latin typeface="Arial"/>
                <a:cs typeface="Arial"/>
              </a:rPr>
              <a:t>mémoire aux</a:t>
            </a:r>
            <a:r>
              <a:rPr sz="818" b="1" spc="31" dirty="0">
                <a:latin typeface="Arial"/>
                <a:cs typeface="Arial"/>
              </a:rPr>
              <a:t> </a:t>
            </a:r>
            <a:r>
              <a:rPr sz="818" b="1" spc="-3" dirty="0">
                <a:latin typeface="Arial"/>
                <a:cs typeface="Arial"/>
              </a:rPr>
              <a:t>jeunes.</a:t>
            </a:r>
            <a:endParaRPr sz="818" dirty="0">
              <a:latin typeface="Arial"/>
              <a:cs typeface="Arial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8933104" y="3923663"/>
            <a:ext cx="2650548" cy="19941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" name="object 6"/>
          <p:cNvSpPr txBox="1"/>
          <p:nvPr/>
        </p:nvSpPr>
        <p:spPr>
          <a:xfrm>
            <a:off x="9060120" y="5997429"/>
            <a:ext cx="2658133" cy="363299"/>
          </a:xfrm>
          <a:prstGeom prst="rect">
            <a:avLst/>
          </a:prstGeom>
        </p:spPr>
        <p:txBody>
          <a:bodyPr vert="horz" wrap="square" lIns="0" tIns="16885" rIns="0" bIns="0" rtlCol="0">
            <a:spAutoFit/>
          </a:bodyPr>
          <a:lstStyle/>
          <a:p>
            <a:pPr marL="8659" marR="3464">
              <a:lnSpc>
                <a:spcPts val="941"/>
              </a:lnSpc>
              <a:spcBef>
                <a:spcPts val="133"/>
              </a:spcBef>
            </a:pPr>
            <a:r>
              <a:rPr sz="818" b="1" spc="-3" dirty="0">
                <a:latin typeface="Arial"/>
                <a:cs typeface="Arial"/>
              </a:rPr>
              <a:t>Fania Fainer, </a:t>
            </a:r>
            <a:r>
              <a:rPr sz="818" b="1" dirty="0">
                <a:latin typeface="Arial"/>
                <a:cs typeface="Arial"/>
              </a:rPr>
              <a:t>le </a:t>
            </a:r>
            <a:r>
              <a:rPr sz="818" b="1" spc="-7" dirty="0">
                <a:latin typeface="Arial"/>
                <a:cs typeface="Arial"/>
              </a:rPr>
              <a:t>10 </a:t>
            </a:r>
            <a:r>
              <a:rPr sz="818" b="1" spc="-3" dirty="0">
                <a:latin typeface="Arial"/>
                <a:cs typeface="Arial"/>
              </a:rPr>
              <a:t>décembre 2008, </a:t>
            </a:r>
            <a:r>
              <a:rPr sz="818" b="1" dirty="0">
                <a:latin typeface="Arial"/>
                <a:cs typeface="Arial"/>
              </a:rPr>
              <a:t>au Musée de </a:t>
            </a:r>
            <a:r>
              <a:rPr sz="818" b="1" spc="-3" dirty="0">
                <a:latin typeface="Arial"/>
                <a:cs typeface="Arial"/>
              </a:rPr>
              <a:t>l’Holocauste Montréal. Elle  est devant </a:t>
            </a:r>
            <a:r>
              <a:rPr sz="818" b="1" dirty="0">
                <a:latin typeface="Arial"/>
                <a:cs typeface="Arial"/>
              </a:rPr>
              <a:t>la </a:t>
            </a:r>
            <a:r>
              <a:rPr sz="818" b="1" spc="-3" dirty="0">
                <a:latin typeface="Arial"/>
                <a:cs typeface="Arial"/>
              </a:rPr>
              <a:t>vitrine </a:t>
            </a:r>
            <a:r>
              <a:rPr sz="818" b="1" dirty="0">
                <a:latin typeface="Arial"/>
                <a:cs typeface="Arial"/>
              </a:rPr>
              <a:t>où est </a:t>
            </a:r>
            <a:r>
              <a:rPr sz="818" b="1" spc="-3" dirty="0">
                <a:latin typeface="Arial"/>
                <a:cs typeface="Arial"/>
              </a:rPr>
              <a:t>exposé l’objet </a:t>
            </a:r>
            <a:r>
              <a:rPr sz="818" b="1" dirty="0">
                <a:latin typeface="Arial"/>
                <a:cs typeface="Arial"/>
              </a:rPr>
              <a:t>« </a:t>
            </a:r>
            <a:r>
              <a:rPr sz="818" b="1" spc="-3" dirty="0">
                <a:latin typeface="Arial"/>
                <a:cs typeface="Arial"/>
              </a:rPr>
              <a:t>cœur d’Auschwitz</a:t>
            </a:r>
            <a:r>
              <a:rPr sz="818" b="1" spc="37" dirty="0">
                <a:latin typeface="Arial"/>
                <a:cs typeface="Arial"/>
              </a:rPr>
              <a:t> </a:t>
            </a:r>
            <a:r>
              <a:rPr sz="818" b="1" dirty="0">
                <a:latin typeface="Arial"/>
                <a:cs typeface="Arial"/>
              </a:rPr>
              <a:t>».</a:t>
            </a:r>
            <a:endParaRPr sz="818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02693" y="6550223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l’Holocauste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94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écouvrez le coeur d'Auschwitz - Discover the heart from Auschwitz - YouTube - Google Chrome">
            <a:hlinkClick r:id="rId2" tooltip="Vidéo Coeur d'Auschwitz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69"/>
          <a:stretch/>
        </p:blipFill>
        <p:spPr>
          <a:xfrm>
            <a:off x="1237683" y="-67296"/>
            <a:ext cx="9091650" cy="65559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30399" y="6488668"/>
            <a:ext cx="6671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https://www.youtube.com/watch?v=WnIoy297LVI&amp;feature=youtu.be</a:t>
            </a:r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9111892" y="6532463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l’Holocauste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90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BRICOLER UN CŒUR - CONSTRUCTING A HEART - YouTube - Google Chrome">
            <a:hlinkClick r:id="rId2" tooltip="Vidéo bricoler un coeur 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97" t="22644" r="14167" b="17079"/>
          <a:stretch/>
        </p:blipFill>
        <p:spPr>
          <a:xfrm>
            <a:off x="2101432" y="0"/>
            <a:ext cx="7989136" cy="6065995"/>
          </a:xfrm>
        </p:spPr>
      </p:pic>
      <p:sp>
        <p:nvSpPr>
          <p:cNvPr id="7" name="Rectangle 6"/>
          <p:cNvSpPr/>
          <p:nvPr/>
        </p:nvSpPr>
        <p:spPr>
          <a:xfrm>
            <a:off x="2827865" y="6171684"/>
            <a:ext cx="68410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https://www.youtube.com/watch?v=SySpOO-E43o&amp;feature=youtu.be</a:t>
            </a:r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9111892" y="6532463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l’Holocauste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47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Holocaust Survivor Zlatka Pitluk - Le coeur d'Auschwitz (sous-titré FR) - YouTube - Google Chrome">
            <a:hlinkClick r:id="rId2" tooltip="Témoignage vidéo de Zlatka Pitluk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2" t="24979" r="5480" b="2639"/>
          <a:stretch/>
        </p:blipFill>
        <p:spPr>
          <a:xfrm>
            <a:off x="1807171" y="-1"/>
            <a:ext cx="8577659" cy="6356351"/>
          </a:xfrm>
        </p:spPr>
      </p:pic>
      <p:sp>
        <p:nvSpPr>
          <p:cNvPr id="6" name="Rectangle 5"/>
          <p:cNvSpPr/>
          <p:nvPr/>
        </p:nvSpPr>
        <p:spPr>
          <a:xfrm>
            <a:off x="2559281" y="6260793"/>
            <a:ext cx="7073437" cy="367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dirty="0">
                <a:hlinkClick r:id="rId2"/>
              </a:rPr>
              <a:t>https://www.youtube.com/watch?v=AjhenOmDhpA&amp;feature=emb_logo</a:t>
            </a:r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9111892" y="6532463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l’Holocauste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25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15" name="Group 19"/>
          <p:cNvGraphicFramePr>
            <a:graphicFrameLocks noGrp="1"/>
          </p:cNvGraphicFramePr>
          <p:nvPr/>
        </p:nvGraphicFramePr>
        <p:xfrm>
          <a:off x="2063751" y="3484564"/>
          <a:ext cx="7993063" cy="2392363"/>
        </p:xfrm>
        <a:graphic>
          <a:graphicData uri="http://schemas.openxmlformats.org/drawingml/2006/table">
            <a:tbl>
              <a:tblPr/>
              <a:tblGrid>
                <a:gridCol w="2778125">
                  <a:extLst>
                    <a:ext uri="{9D8B030D-6E8A-4147-A177-3AD203B41FA5}">
                      <a16:colId xmlns:a16="http://schemas.microsoft.com/office/drawing/2014/main" val="1603547076"/>
                    </a:ext>
                  </a:extLst>
                </a:gridCol>
                <a:gridCol w="5214938">
                  <a:extLst>
                    <a:ext uri="{9D8B030D-6E8A-4147-A177-3AD203B41FA5}">
                      <a16:colId xmlns:a16="http://schemas.microsoft.com/office/drawing/2014/main" val="1450704910"/>
                    </a:ext>
                  </a:extLst>
                </a:gridCol>
              </a:tblGrid>
              <a:tr h="360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Langue originale</a:t>
                      </a: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Traduction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0266937"/>
                  </a:ext>
                </a:extLst>
              </a:tr>
              <a:tr h="203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Polonais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Le jour de ton </a:t>
                      </a: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anniversaire</a:t>
                      </a:r>
                      <a:endParaRPr kumimoji="0" lang="fr-CA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Ai un cœur,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Regarde dans un cœur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Auschwitz 12/XII/1944</a:t>
                      </a:r>
                      <a:endParaRPr kumimoji="0" lang="fr-CA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À ma chère </a:t>
                      </a:r>
                      <a:r>
                        <a:rPr kumimoji="0" lang="fr-CA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Fanni</a:t>
                      </a:r>
                      <a:endParaRPr kumimoji="0" lang="fr-CA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Hanka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1616657"/>
                  </a:ext>
                </a:extLst>
              </a:tr>
            </a:tbl>
          </a:graphicData>
        </a:graphic>
      </p:graphicFrame>
      <p:sp>
        <p:nvSpPr>
          <p:cNvPr id="4113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2135188" y="2924176"/>
            <a:ext cx="7772400" cy="360363"/>
          </a:xfrm>
        </p:spPr>
        <p:txBody>
          <a:bodyPr anchor="ctr">
            <a:normAutofit fontScale="90000"/>
          </a:bodyPr>
          <a:lstStyle/>
          <a:p>
            <a:r>
              <a:rPr lang="en-US" altLang="en-US" sz="4000" b="1"/>
              <a:t>Hanka</a:t>
            </a:r>
            <a:endParaRPr lang="en-US" altLang="en-US" sz="4000"/>
          </a:p>
        </p:txBody>
      </p:sp>
      <p:pic>
        <p:nvPicPr>
          <p:cNvPr id="4114" name="Picture 18" descr="hank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476250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11892" y="6532463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l’Holocauste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94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50" name="Group 78"/>
          <p:cNvGraphicFramePr>
            <a:graphicFrameLocks noGrp="1"/>
          </p:cNvGraphicFramePr>
          <p:nvPr/>
        </p:nvGraphicFramePr>
        <p:xfrm>
          <a:off x="2063750" y="3700463"/>
          <a:ext cx="8135938" cy="2105026"/>
        </p:xfrm>
        <a:graphic>
          <a:graphicData uri="http://schemas.openxmlformats.org/drawingml/2006/table">
            <a:tbl>
              <a:tblPr/>
              <a:tblGrid>
                <a:gridCol w="2827338">
                  <a:extLst>
                    <a:ext uri="{9D8B030D-6E8A-4147-A177-3AD203B41FA5}">
                      <a16:colId xmlns:a16="http://schemas.microsoft.com/office/drawing/2014/main" val="3915186575"/>
                    </a:ext>
                  </a:extLst>
                </a:gridCol>
                <a:gridCol w="5308600">
                  <a:extLst>
                    <a:ext uri="{9D8B030D-6E8A-4147-A177-3AD203B41FA5}">
                      <a16:colId xmlns:a16="http://schemas.microsoft.com/office/drawing/2014/main" val="723403088"/>
                    </a:ext>
                  </a:extLst>
                </a:gridCol>
              </a:tblGrid>
              <a:tr h="360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Langue originale</a:t>
                      </a: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Traduction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07313"/>
                  </a:ext>
                </a:extLst>
              </a:tr>
              <a:tr h="1744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Polonais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Liberté, Liberté, Liberté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Souhait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le jour de ton anniversaire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Mania M(…)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12/XII/1944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162042"/>
                  </a:ext>
                </a:extLst>
              </a:tr>
            </a:tbl>
          </a:graphicData>
        </a:graphic>
      </p:graphicFrame>
      <p:pic>
        <p:nvPicPr>
          <p:cNvPr id="3139" name="Picture 67" descr="hania+cover (Small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476250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9" name="Rectangle 77"/>
          <p:cNvSpPr>
            <a:spLocks noGrp="1" noChangeArrowheads="1"/>
          </p:cNvSpPr>
          <p:nvPr>
            <p:ph type="ctrTitle"/>
          </p:nvPr>
        </p:nvSpPr>
        <p:spPr>
          <a:xfrm>
            <a:off x="2208213" y="3068638"/>
            <a:ext cx="7772400" cy="360362"/>
          </a:xfrm>
          <a:noFill/>
          <a:ln/>
        </p:spPr>
        <p:txBody>
          <a:bodyPr anchor="ctr">
            <a:normAutofit fontScale="90000"/>
          </a:bodyPr>
          <a:lstStyle/>
          <a:p>
            <a:r>
              <a:rPr lang="fr-CA" altLang="en-US" sz="4000" b="1"/>
              <a:t>Mania</a:t>
            </a:r>
            <a:endParaRPr lang="en-US" altLang="en-US" sz="4000"/>
          </a:p>
        </p:txBody>
      </p:sp>
      <p:sp>
        <p:nvSpPr>
          <p:cNvPr id="5" name="TextBox 4"/>
          <p:cNvSpPr txBox="1"/>
          <p:nvPr/>
        </p:nvSpPr>
        <p:spPr>
          <a:xfrm>
            <a:off x="9111892" y="6532463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l’Holocauste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02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65" name="Group 45"/>
          <p:cNvGraphicFramePr>
            <a:graphicFrameLocks noGrp="1"/>
          </p:cNvGraphicFramePr>
          <p:nvPr/>
        </p:nvGraphicFramePr>
        <p:xfrm>
          <a:off x="2063750" y="3533776"/>
          <a:ext cx="8135938" cy="2701481"/>
        </p:xfrm>
        <a:graphic>
          <a:graphicData uri="http://schemas.openxmlformats.org/drawingml/2006/table">
            <a:tbl>
              <a:tblPr/>
              <a:tblGrid>
                <a:gridCol w="2827338">
                  <a:extLst>
                    <a:ext uri="{9D8B030D-6E8A-4147-A177-3AD203B41FA5}">
                      <a16:colId xmlns:a16="http://schemas.microsoft.com/office/drawing/2014/main" val="1581328931"/>
                    </a:ext>
                  </a:extLst>
                </a:gridCol>
                <a:gridCol w="5308600">
                  <a:extLst>
                    <a:ext uri="{9D8B030D-6E8A-4147-A177-3AD203B41FA5}">
                      <a16:colId xmlns:a16="http://schemas.microsoft.com/office/drawing/2014/main" val="1625901462"/>
                    </a:ext>
                  </a:extLst>
                </a:gridCol>
              </a:tblGrid>
              <a:tr h="233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Langue originale</a:t>
                      </a: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Traduction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3738576"/>
                  </a:ext>
                </a:extLst>
              </a:tr>
              <a:tr h="1350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Polonais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C’est samedi 26.1.45. Tout (…) Ravensbrück. </a:t>
                      </a: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J’écris ici, sur ce papier parce qu’il n’y a plus d’anniversaires. Une de nos filles et mon ami, que nous ne savons pas où ils sont, je peux seulement espérer qu’ils sont libres maintenant</a:t>
                      </a: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77220"/>
                  </a:ext>
                </a:extLst>
              </a:tr>
              <a:tr h="823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Hébreu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Que ta vie soit longue et douce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Mazal</a:t>
                      </a: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2657903"/>
                  </a:ext>
                </a:extLst>
              </a:tr>
            </a:tbl>
          </a:graphicData>
        </a:graphic>
      </p:graphicFrame>
      <p:pic>
        <p:nvPicPr>
          <p:cNvPr id="5146" name="Picture 26" descr="ravensbrueck+hebrew (Small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333375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4" name="Rectangle 44"/>
          <p:cNvSpPr>
            <a:spLocks noGrp="1" noChangeArrowheads="1"/>
          </p:cNvSpPr>
          <p:nvPr>
            <p:ph type="ctrTitle"/>
          </p:nvPr>
        </p:nvSpPr>
        <p:spPr>
          <a:xfrm>
            <a:off x="2208213" y="2852738"/>
            <a:ext cx="7772400" cy="360362"/>
          </a:xfrm>
          <a:noFill/>
          <a:ln/>
        </p:spPr>
        <p:txBody>
          <a:bodyPr anchor="ctr">
            <a:normAutofit fontScale="90000"/>
          </a:bodyPr>
          <a:lstStyle/>
          <a:p>
            <a:r>
              <a:rPr lang="fr-CA" altLang="en-US" sz="4000" b="1"/>
              <a:t>Non signé / Mazal</a:t>
            </a:r>
            <a:endParaRPr lang="en-US" altLang="en-US" sz="4000" b="1"/>
          </a:p>
        </p:txBody>
      </p:sp>
      <p:sp>
        <p:nvSpPr>
          <p:cNvPr id="5" name="TextBox 4"/>
          <p:cNvSpPr txBox="1"/>
          <p:nvPr/>
        </p:nvSpPr>
        <p:spPr>
          <a:xfrm>
            <a:off x="9111892" y="6532463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l’Holocauste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76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09" name="Group 41"/>
          <p:cNvGraphicFramePr>
            <a:graphicFrameLocks noGrp="1"/>
          </p:cNvGraphicFramePr>
          <p:nvPr/>
        </p:nvGraphicFramePr>
        <p:xfrm>
          <a:off x="2063750" y="3321050"/>
          <a:ext cx="8135938" cy="3044952"/>
        </p:xfrm>
        <a:graphic>
          <a:graphicData uri="http://schemas.openxmlformats.org/drawingml/2006/table">
            <a:tbl>
              <a:tblPr/>
              <a:tblGrid>
                <a:gridCol w="2827338">
                  <a:extLst>
                    <a:ext uri="{9D8B030D-6E8A-4147-A177-3AD203B41FA5}">
                      <a16:colId xmlns:a16="http://schemas.microsoft.com/office/drawing/2014/main" val="2294403686"/>
                    </a:ext>
                  </a:extLst>
                </a:gridCol>
                <a:gridCol w="5308600">
                  <a:extLst>
                    <a:ext uri="{9D8B030D-6E8A-4147-A177-3AD203B41FA5}">
                      <a16:colId xmlns:a16="http://schemas.microsoft.com/office/drawing/2014/main" val="3242338615"/>
                    </a:ext>
                  </a:extLst>
                </a:gridCol>
              </a:tblGrid>
              <a:tr h="233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Langue originale</a:t>
                      </a: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Traduction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0096982"/>
                  </a:ext>
                </a:extLst>
              </a:tr>
              <a:tr h="6794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Polonais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Liberté et chance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Tous mes meilleurs vœux le jour de ton anniversaire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Hanka W. </a:t>
                      </a:r>
                      <a:endParaRPr kumimoji="0" lang="en-US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2584335"/>
                  </a:ext>
                </a:extLst>
              </a:tr>
              <a:tr h="823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Polonais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À l’occasion de ton anniversaire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Nous te souhaitons beaucoup de chance et la santé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Je te souhaite un liberté prochaine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Fela</a:t>
                      </a:r>
                      <a:endParaRPr kumimoji="0" lang="en-US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6877370"/>
                  </a:ext>
                </a:extLst>
              </a:tr>
              <a:tr h="823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Polonais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Faniecka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Du fond de mon Coeur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Santé et liberté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Berta</a:t>
                      </a:r>
                      <a:endParaRPr kumimoji="0" lang="en-US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0110694"/>
                  </a:ext>
                </a:extLst>
              </a:tr>
            </a:tbl>
          </a:graphicData>
        </a:graphic>
      </p:graphicFrame>
      <p:sp>
        <p:nvSpPr>
          <p:cNvPr id="7185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2208213" y="2636838"/>
            <a:ext cx="7772400" cy="360362"/>
          </a:xfrm>
          <a:noFill/>
          <a:ln/>
        </p:spPr>
        <p:txBody>
          <a:bodyPr anchor="ctr">
            <a:normAutofit fontScale="90000"/>
          </a:bodyPr>
          <a:lstStyle/>
          <a:p>
            <a:r>
              <a:rPr lang="fr-CA" altLang="en-US" sz="4000" b="1"/>
              <a:t>Hanka W / Fela / Berta</a:t>
            </a:r>
            <a:endParaRPr lang="en-US" altLang="en-US" sz="4000" b="1"/>
          </a:p>
        </p:txBody>
      </p:sp>
      <p:pic>
        <p:nvPicPr>
          <p:cNvPr id="7202" name="Picture 34" descr="berta_fela_bronia_honkaw (Small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261938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11892" y="6532463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l’Holocauste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67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09" name="Group 17"/>
          <p:cNvGraphicFramePr>
            <a:graphicFrameLocks noGrp="1"/>
          </p:cNvGraphicFramePr>
          <p:nvPr/>
        </p:nvGraphicFramePr>
        <p:xfrm>
          <a:off x="2063750" y="3563939"/>
          <a:ext cx="8135938" cy="2451291"/>
        </p:xfrm>
        <a:graphic>
          <a:graphicData uri="http://schemas.openxmlformats.org/drawingml/2006/table">
            <a:tbl>
              <a:tblPr/>
              <a:tblGrid>
                <a:gridCol w="2827338">
                  <a:extLst>
                    <a:ext uri="{9D8B030D-6E8A-4147-A177-3AD203B41FA5}">
                      <a16:colId xmlns:a16="http://schemas.microsoft.com/office/drawing/2014/main" val="1909069834"/>
                    </a:ext>
                  </a:extLst>
                </a:gridCol>
                <a:gridCol w="5308600">
                  <a:extLst>
                    <a:ext uri="{9D8B030D-6E8A-4147-A177-3AD203B41FA5}">
                      <a16:colId xmlns:a16="http://schemas.microsoft.com/office/drawing/2014/main" val="585531586"/>
                    </a:ext>
                  </a:extLst>
                </a:gridCol>
              </a:tblGrid>
              <a:tr h="360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Langue originale</a:t>
                      </a: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Traduction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9655053"/>
                  </a:ext>
                </a:extLst>
              </a:tr>
              <a:tr h="203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Polonais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Pour Fani L.</a:t>
                      </a: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Rie parmi les gens, pleure en cachette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Soit légère dans la danse, mais jamais dans la vie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Le jour de ton anniversaire, pour se souvenir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Mala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12/XII/1944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Auschwitz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2287887"/>
                  </a:ext>
                </a:extLst>
              </a:tr>
            </a:tbl>
          </a:graphicData>
        </a:graphic>
      </p:graphicFrame>
      <p:sp>
        <p:nvSpPr>
          <p:cNvPr id="8206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2208213" y="2924176"/>
            <a:ext cx="7772400" cy="360363"/>
          </a:xfrm>
          <a:noFill/>
          <a:ln/>
        </p:spPr>
        <p:txBody>
          <a:bodyPr anchor="ctr">
            <a:normAutofit fontScale="90000"/>
          </a:bodyPr>
          <a:lstStyle/>
          <a:p>
            <a:r>
              <a:rPr lang="fr-CA" altLang="en-US" sz="4000" b="1"/>
              <a:t>Mala</a:t>
            </a:r>
            <a:endParaRPr lang="en-US" altLang="en-US" sz="4000"/>
          </a:p>
        </p:txBody>
      </p:sp>
      <p:pic>
        <p:nvPicPr>
          <p:cNvPr id="8210" name="Picture 18" descr="mala (Small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333375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11892" y="6532463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l’Holocauste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13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35" name="Group 19"/>
          <p:cNvGraphicFramePr>
            <a:graphicFrameLocks noGrp="1"/>
          </p:cNvGraphicFramePr>
          <p:nvPr/>
        </p:nvGraphicFramePr>
        <p:xfrm>
          <a:off x="2063750" y="3460751"/>
          <a:ext cx="8135938" cy="2926779"/>
        </p:xfrm>
        <a:graphic>
          <a:graphicData uri="http://schemas.openxmlformats.org/drawingml/2006/table">
            <a:tbl>
              <a:tblPr/>
              <a:tblGrid>
                <a:gridCol w="2827338">
                  <a:extLst>
                    <a:ext uri="{9D8B030D-6E8A-4147-A177-3AD203B41FA5}">
                      <a16:colId xmlns:a16="http://schemas.microsoft.com/office/drawing/2014/main" val="2151110077"/>
                    </a:ext>
                  </a:extLst>
                </a:gridCol>
                <a:gridCol w="5308600">
                  <a:extLst>
                    <a:ext uri="{9D8B030D-6E8A-4147-A177-3AD203B41FA5}">
                      <a16:colId xmlns:a16="http://schemas.microsoft.com/office/drawing/2014/main" val="955193610"/>
                    </a:ext>
                  </a:extLst>
                </a:gridCol>
              </a:tblGrid>
              <a:tr h="360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Langue originale</a:t>
                      </a: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Traduction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3758715"/>
                  </a:ext>
                </a:extLst>
              </a:tr>
              <a:tr h="203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Allemand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Fani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Apprend à connaître les êtres humains car ils changent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Les gens qui t’appellent une amie aujourd’hui, te dénigreront demain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Yeux bleus, bouche rouge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Chère Fani, reste en santé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Auschwitz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Le 12.12.1944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Je te souhaite le meilleur chère Fani,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Ruth</a:t>
                      </a: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1443381"/>
                  </a:ext>
                </a:extLst>
              </a:tr>
            </a:tbl>
          </a:graphicData>
        </a:graphic>
      </p:graphicFrame>
      <p:sp>
        <p:nvSpPr>
          <p:cNvPr id="9229" name="Rectangle 13"/>
          <p:cNvSpPr>
            <a:spLocks noGrp="1" noChangeArrowheads="1"/>
          </p:cNvSpPr>
          <p:nvPr>
            <p:ph type="ctrTitle"/>
          </p:nvPr>
        </p:nvSpPr>
        <p:spPr>
          <a:xfrm>
            <a:off x="2208213" y="2852738"/>
            <a:ext cx="7772400" cy="360362"/>
          </a:xfrm>
          <a:noFill/>
          <a:ln/>
        </p:spPr>
        <p:txBody>
          <a:bodyPr anchor="ctr">
            <a:normAutofit fontScale="90000"/>
          </a:bodyPr>
          <a:lstStyle/>
          <a:p>
            <a:r>
              <a:rPr lang="fr-CA" altLang="en-US" sz="4000" b="1"/>
              <a:t>Ruth</a:t>
            </a:r>
            <a:endParaRPr lang="en-US" altLang="en-US" sz="4000"/>
          </a:p>
        </p:txBody>
      </p:sp>
      <p:pic>
        <p:nvPicPr>
          <p:cNvPr id="9230" name="Picture 14" descr="mala (Small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333375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11892" y="6532463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l’Holocauste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30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58" name="Group 18"/>
          <p:cNvGraphicFramePr>
            <a:graphicFrameLocks noGrp="1"/>
          </p:cNvGraphicFramePr>
          <p:nvPr/>
        </p:nvGraphicFramePr>
        <p:xfrm>
          <a:off x="2063750" y="3413126"/>
          <a:ext cx="8135938" cy="2392363"/>
        </p:xfrm>
        <a:graphic>
          <a:graphicData uri="http://schemas.openxmlformats.org/drawingml/2006/table">
            <a:tbl>
              <a:tblPr/>
              <a:tblGrid>
                <a:gridCol w="2827338">
                  <a:extLst>
                    <a:ext uri="{9D8B030D-6E8A-4147-A177-3AD203B41FA5}">
                      <a16:colId xmlns:a16="http://schemas.microsoft.com/office/drawing/2014/main" val="2334910798"/>
                    </a:ext>
                  </a:extLst>
                </a:gridCol>
                <a:gridCol w="5308600">
                  <a:extLst>
                    <a:ext uri="{9D8B030D-6E8A-4147-A177-3AD203B41FA5}">
                      <a16:colId xmlns:a16="http://schemas.microsoft.com/office/drawing/2014/main" val="1410582326"/>
                    </a:ext>
                  </a:extLst>
                </a:gridCol>
              </a:tblGrid>
              <a:tr h="360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Langue originale</a:t>
                      </a: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Traduction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9050555"/>
                  </a:ext>
                </a:extLst>
              </a:tr>
              <a:tr h="203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Polonais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Près de moi sont Zlatka, Fania, Bronia, Hela et beaucoup de personnes que je connais. Bronia est assise et elle pleure. Elle gèle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Mon cher Dieu, quand est-ce que viendra la fin de tout cela? Aurons-nous vraiment un meilleur demain? Nous sommes si jeunes and avons tellement de vie devant nous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4247889"/>
                  </a:ext>
                </a:extLst>
              </a:tr>
            </a:tbl>
          </a:graphicData>
        </a:graphic>
      </p:graphicFrame>
      <p:sp>
        <p:nvSpPr>
          <p:cNvPr id="10253" name="Rectangle 13"/>
          <p:cNvSpPr>
            <a:spLocks noGrp="1" noChangeArrowheads="1"/>
          </p:cNvSpPr>
          <p:nvPr>
            <p:ph type="ctrTitle"/>
          </p:nvPr>
        </p:nvSpPr>
        <p:spPr>
          <a:xfrm>
            <a:off x="2208213" y="2781301"/>
            <a:ext cx="7772400" cy="360363"/>
          </a:xfrm>
          <a:noFill/>
          <a:ln/>
        </p:spPr>
        <p:txBody>
          <a:bodyPr anchor="ctr">
            <a:normAutofit fontScale="90000"/>
          </a:bodyPr>
          <a:lstStyle/>
          <a:p>
            <a:r>
              <a:rPr lang="fr-CA" altLang="en-US" sz="4000" b="1"/>
              <a:t>Non signé</a:t>
            </a:r>
            <a:endParaRPr lang="en-US" altLang="en-US" sz="4000"/>
          </a:p>
        </p:txBody>
      </p:sp>
      <p:pic>
        <p:nvPicPr>
          <p:cNvPr id="10259" name="Picture 19" descr="Untitled-names Bronia2 (Small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4" y="260350"/>
            <a:ext cx="219868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11892" y="6532463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l’Holocauste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92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8" y="0"/>
            <a:ext cx="9711265" cy="6500931"/>
          </a:xfrm>
        </p:spPr>
      </p:pic>
      <p:sp>
        <p:nvSpPr>
          <p:cNvPr id="5" name="TextBox 4"/>
          <p:cNvSpPr txBox="1"/>
          <p:nvPr/>
        </p:nvSpPr>
        <p:spPr>
          <a:xfrm>
            <a:off x="8906934" y="6500931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l’Holocauste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61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89" name="Group 25"/>
          <p:cNvGraphicFramePr>
            <a:graphicFrameLocks noGrp="1"/>
          </p:cNvGraphicFramePr>
          <p:nvPr/>
        </p:nvGraphicFramePr>
        <p:xfrm>
          <a:off x="2063750" y="3429000"/>
          <a:ext cx="8135938" cy="2265046"/>
        </p:xfrm>
        <a:graphic>
          <a:graphicData uri="http://schemas.openxmlformats.org/drawingml/2006/table">
            <a:tbl>
              <a:tblPr/>
              <a:tblGrid>
                <a:gridCol w="2827338">
                  <a:extLst>
                    <a:ext uri="{9D8B030D-6E8A-4147-A177-3AD203B41FA5}">
                      <a16:colId xmlns:a16="http://schemas.microsoft.com/office/drawing/2014/main" val="3662108655"/>
                    </a:ext>
                  </a:extLst>
                </a:gridCol>
                <a:gridCol w="5308600">
                  <a:extLst>
                    <a:ext uri="{9D8B030D-6E8A-4147-A177-3AD203B41FA5}">
                      <a16:colId xmlns:a16="http://schemas.microsoft.com/office/drawing/2014/main" val="3391060394"/>
                    </a:ext>
                  </a:extLst>
                </a:gridCol>
              </a:tblGrid>
              <a:tr h="233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Langue originale</a:t>
                      </a: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Traduction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52456"/>
                  </a:ext>
                </a:extLst>
              </a:tr>
              <a:tr h="1166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Français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Joyeux anniversaire</a:t>
                      </a: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Helene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Lena</a:t>
                      </a: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1601656"/>
                  </a:ext>
                </a:extLst>
              </a:tr>
              <a:tr h="823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Polonais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Pour d’agréables souvenirs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Rachela</a:t>
                      </a: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3192302"/>
                  </a:ext>
                </a:extLst>
              </a:tr>
            </a:tbl>
          </a:graphicData>
        </a:graphic>
      </p:graphicFrame>
      <p:sp>
        <p:nvSpPr>
          <p:cNvPr id="11281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2208213" y="2781301"/>
            <a:ext cx="7772400" cy="360363"/>
          </a:xfrm>
          <a:noFill/>
          <a:ln/>
        </p:spPr>
        <p:txBody>
          <a:bodyPr anchor="ctr">
            <a:normAutofit fontScale="90000"/>
          </a:bodyPr>
          <a:lstStyle/>
          <a:p>
            <a:r>
              <a:rPr lang="fr-CA" altLang="en-US" sz="4000" b="1"/>
              <a:t>Hélène, Lena / Rachela</a:t>
            </a:r>
            <a:endParaRPr lang="en-US" altLang="en-US" sz="4000" b="1"/>
          </a:p>
        </p:txBody>
      </p:sp>
      <p:pic>
        <p:nvPicPr>
          <p:cNvPr id="11288" name="Picture 24" descr="lena_rachela (Small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260350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11892" y="6532463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l’Holocauste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62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06" name="Group 18"/>
          <p:cNvGraphicFramePr>
            <a:graphicFrameLocks noGrp="1"/>
          </p:cNvGraphicFramePr>
          <p:nvPr/>
        </p:nvGraphicFramePr>
        <p:xfrm>
          <a:off x="2063750" y="3460751"/>
          <a:ext cx="8135938" cy="2914587"/>
        </p:xfrm>
        <a:graphic>
          <a:graphicData uri="http://schemas.openxmlformats.org/drawingml/2006/table">
            <a:tbl>
              <a:tblPr/>
              <a:tblGrid>
                <a:gridCol w="2827338">
                  <a:extLst>
                    <a:ext uri="{9D8B030D-6E8A-4147-A177-3AD203B41FA5}">
                      <a16:colId xmlns:a16="http://schemas.microsoft.com/office/drawing/2014/main" val="2627168413"/>
                    </a:ext>
                  </a:extLst>
                </a:gridCol>
                <a:gridCol w="5308600">
                  <a:extLst>
                    <a:ext uri="{9D8B030D-6E8A-4147-A177-3AD203B41FA5}">
                      <a16:colId xmlns:a16="http://schemas.microsoft.com/office/drawing/2014/main" val="3227425353"/>
                    </a:ext>
                  </a:extLst>
                </a:gridCol>
              </a:tblGrid>
              <a:tr h="360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Langue originale</a:t>
                      </a: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Traduction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0754125"/>
                  </a:ext>
                </a:extLst>
              </a:tr>
              <a:tr h="203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Polonais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Dans la vie tout passe comme une vague dans une rivière tumultueuse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Seul le vrai amour reste fidèle pour toujours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Amour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À ma chère Fani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Écrit par Zlatka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Auschwitz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12/XII/1944</a:t>
                      </a: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078558"/>
                  </a:ext>
                </a:extLst>
              </a:tr>
            </a:tbl>
          </a:graphicData>
        </a:graphic>
      </p:graphicFrame>
      <p:sp>
        <p:nvSpPr>
          <p:cNvPr id="12301" name="Rectangle 13"/>
          <p:cNvSpPr>
            <a:spLocks noGrp="1" noChangeArrowheads="1"/>
          </p:cNvSpPr>
          <p:nvPr>
            <p:ph type="ctrTitle"/>
          </p:nvPr>
        </p:nvSpPr>
        <p:spPr>
          <a:xfrm>
            <a:off x="2208213" y="2852738"/>
            <a:ext cx="7772400" cy="360362"/>
          </a:xfrm>
          <a:noFill/>
          <a:ln/>
        </p:spPr>
        <p:txBody>
          <a:bodyPr anchor="ctr">
            <a:normAutofit fontScale="90000"/>
          </a:bodyPr>
          <a:lstStyle/>
          <a:p>
            <a:r>
              <a:rPr lang="fr-CA" altLang="en-US" sz="4000" b="1"/>
              <a:t>Zlatka</a:t>
            </a:r>
            <a:endParaRPr lang="en-US" altLang="en-US" sz="4000"/>
          </a:p>
        </p:txBody>
      </p:sp>
      <p:pic>
        <p:nvPicPr>
          <p:cNvPr id="12307" name="Picture 19" descr="zlatka (Small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333375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11892" y="6532463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l’Holocauste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99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3" name="Group 31"/>
          <p:cNvGraphicFramePr>
            <a:graphicFrameLocks noGrp="1"/>
          </p:cNvGraphicFramePr>
          <p:nvPr/>
        </p:nvGraphicFramePr>
        <p:xfrm>
          <a:off x="2063750" y="3267075"/>
          <a:ext cx="8135938" cy="3184652"/>
        </p:xfrm>
        <a:graphic>
          <a:graphicData uri="http://schemas.openxmlformats.org/drawingml/2006/table">
            <a:tbl>
              <a:tblPr/>
              <a:tblGrid>
                <a:gridCol w="2827338">
                  <a:extLst>
                    <a:ext uri="{9D8B030D-6E8A-4147-A177-3AD203B41FA5}">
                      <a16:colId xmlns:a16="http://schemas.microsoft.com/office/drawing/2014/main" val="906391501"/>
                    </a:ext>
                  </a:extLst>
                </a:gridCol>
                <a:gridCol w="5308600">
                  <a:extLst>
                    <a:ext uri="{9D8B030D-6E8A-4147-A177-3AD203B41FA5}">
                      <a16:colId xmlns:a16="http://schemas.microsoft.com/office/drawing/2014/main" val="2034449550"/>
                    </a:ext>
                  </a:extLst>
                </a:gridCol>
              </a:tblGrid>
              <a:tr h="233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Langue originale</a:t>
                      </a: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Traduction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1282466"/>
                  </a:ext>
                </a:extLst>
              </a:tr>
              <a:tr h="825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Français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Bonne et Joyeux anniversaire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Eva Pany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0970211"/>
                  </a:ext>
                </a:extLst>
              </a:tr>
              <a:tr h="823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Polonais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Je te souhaite chance, Bonheur, liberté, inscrit dans ton propre (…)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Bronia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20573"/>
                  </a:ext>
                </a:extLst>
              </a:tr>
              <a:tr h="823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Polonais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La vertu est (…) garde le silence et c’est notre sacrifice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C’est malheureusement le destin de chacun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Signé Cesia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12/XII/1944</a:t>
                      </a: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4208242"/>
                  </a:ext>
                </a:extLst>
              </a:tr>
            </a:tbl>
          </a:graphicData>
        </a:graphic>
      </p:graphicFrame>
      <p:sp>
        <p:nvSpPr>
          <p:cNvPr id="1333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208213" y="2636838"/>
            <a:ext cx="7772400" cy="360362"/>
          </a:xfrm>
          <a:noFill/>
          <a:ln/>
        </p:spPr>
        <p:txBody>
          <a:bodyPr anchor="ctr">
            <a:normAutofit fontScale="90000"/>
          </a:bodyPr>
          <a:lstStyle/>
          <a:p>
            <a:r>
              <a:rPr lang="fr-CA" altLang="en-US" sz="4000" b="1"/>
              <a:t>Eva Pany / Bronia / Cesia</a:t>
            </a:r>
            <a:endParaRPr lang="en-US" altLang="en-US" sz="4000" b="1"/>
          </a:p>
        </p:txBody>
      </p:sp>
      <p:pic>
        <p:nvPicPr>
          <p:cNvPr id="13342" name="Picture 30" descr="eva_bronia_cesia (Small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260350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11892" y="6532463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l’Holocauste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39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61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125162"/>
              </p:ext>
            </p:extLst>
          </p:nvPr>
        </p:nvGraphicFramePr>
        <p:xfrm>
          <a:off x="2063750" y="3495675"/>
          <a:ext cx="8135938" cy="2418588"/>
        </p:xfrm>
        <a:graphic>
          <a:graphicData uri="http://schemas.openxmlformats.org/drawingml/2006/table">
            <a:tbl>
              <a:tblPr/>
              <a:tblGrid>
                <a:gridCol w="2827338">
                  <a:extLst>
                    <a:ext uri="{9D8B030D-6E8A-4147-A177-3AD203B41FA5}">
                      <a16:colId xmlns:a16="http://schemas.microsoft.com/office/drawing/2014/main" val="2246161306"/>
                    </a:ext>
                  </a:extLst>
                </a:gridCol>
                <a:gridCol w="5308600">
                  <a:extLst>
                    <a:ext uri="{9D8B030D-6E8A-4147-A177-3AD203B41FA5}">
                      <a16:colId xmlns:a16="http://schemas.microsoft.com/office/drawing/2014/main" val="1824825461"/>
                    </a:ext>
                  </a:extLst>
                </a:gridCol>
              </a:tblGrid>
              <a:tr h="233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Langue originale</a:t>
                      </a: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Traduction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1504292"/>
                  </a:ext>
                </a:extLst>
              </a:tr>
              <a:tr h="1028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Polonais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Je souhaite que tous tes vœux se réalisent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(comme ceux de nos prédécesseurs)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Irena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3129851"/>
                  </a:ext>
                </a:extLst>
              </a:tr>
              <a:tr h="823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Polonais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Quand tu seras vieille, mets tes lunettes sur ton nez, prends cet album dans ta main et lis ma signature à nouveau, ma chère </a:t>
                      </a:r>
                      <a:r>
                        <a:rPr kumimoji="0" lang="fr-CA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Fani</a:t>
                      </a:r>
                      <a:endParaRPr kumimoji="0" lang="fr-CA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Mina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359484"/>
                  </a:ext>
                </a:extLst>
              </a:tr>
            </a:tbl>
          </a:graphicData>
        </a:graphic>
      </p:graphicFrame>
      <p:sp>
        <p:nvSpPr>
          <p:cNvPr id="14352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2208213" y="2790826"/>
            <a:ext cx="7772400" cy="360363"/>
          </a:xfrm>
          <a:noFill/>
          <a:ln/>
        </p:spPr>
        <p:txBody>
          <a:bodyPr anchor="ctr">
            <a:normAutofit fontScale="90000"/>
          </a:bodyPr>
          <a:lstStyle/>
          <a:p>
            <a:r>
              <a:rPr lang="fr-CA" altLang="en-US" sz="4000" b="1"/>
              <a:t>Irena / Mina</a:t>
            </a:r>
            <a:endParaRPr lang="en-US" altLang="en-US" sz="4000" b="1"/>
          </a:p>
        </p:txBody>
      </p:sp>
      <p:pic>
        <p:nvPicPr>
          <p:cNvPr id="14360" name="Picture 24" descr="mina_irena (Small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333375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11892" y="6532463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l’Holocauste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52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93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022623"/>
              </p:ext>
            </p:extLst>
          </p:nvPr>
        </p:nvGraphicFramePr>
        <p:xfrm>
          <a:off x="2063750" y="3171220"/>
          <a:ext cx="8135938" cy="3103817"/>
        </p:xfrm>
        <a:graphic>
          <a:graphicData uri="http://schemas.openxmlformats.org/drawingml/2006/table">
            <a:tbl>
              <a:tblPr/>
              <a:tblGrid>
                <a:gridCol w="2827338">
                  <a:extLst>
                    <a:ext uri="{9D8B030D-6E8A-4147-A177-3AD203B41FA5}">
                      <a16:colId xmlns:a16="http://schemas.microsoft.com/office/drawing/2014/main" val="2168260823"/>
                    </a:ext>
                  </a:extLst>
                </a:gridCol>
                <a:gridCol w="5308600">
                  <a:extLst>
                    <a:ext uri="{9D8B030D-6E8A-4147-A177-3AD203B41FA5}">
                      <a16:colId xmlns:a16="http://schemas.microsoft.com/office/drawing/2014/main" val="3143487765"/>
                    </a:ext>
                  </a:extLst>
                </a:gridCol>
              </a:tblGrid>
              <a:tr h="233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Langue originale</a:t>
                      </a: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Traduction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6852616"/>
                  </a:ext>
                </a:extLst>
              </a:tr>
              <a:tr h="9683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Polonais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Faniezka</a:t>
                      </a:r>
                      <a:r>
                        <a:rPr kumimoji="0" lang="fr-CA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!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Ne pleure pas quand tu souffres, ne baisse pas la main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Celui qui est fort gagnera, celui qui est déprimé périra</a:t>
                      </a:r>
                      <a:endParaRPr kumimoji="0" lang="en-US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Tonia and </a:t>
                      </a:r>
                      <a:r>
                        <a:rPr kumimoji="0" lang="en-US" altLang="en-US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Gŭsia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1956697"/>
                  </a:ext>
                </a:extLst>
              </a:tr>
              <a:tr h="823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Polonais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Beaucoup de vœux et de réussite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Envoyé par </a:t>
                      </a:r>
                      <a:r>
                        <a:rPr kumimoji="0" lang="fr-CA" altLang="en-US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Guta</a:t>
                      </a:r>
                      <a:r>
                        <a:rPr kumimoji="0" lang="fr-CA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et Tonia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11/XII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12305"/>
                  </a:ext>
                </a:extLst>
              </a:tr>
              <a:tr h="823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Polonais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 belle </a:t>
                      </a:r>
                      <a:r>
                        <a:rPr kumimoji="0" lang="fr-CA" altLang="en-US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Fania</a:t>
                      </a:r>
                      <a:endParaRPr kumimoji="0" lang="fr-CA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Beaucoup de chance et de liberté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Vœux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Giza</a:t>
                      </a:r>
                      <a:r>
                        <a:rPr kumimoji="0" lang="fr-CA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kumimoji="0" lang="en-US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3608808"/>
                  </a:ext>
                </a:extLst>
              </a:tr>
            </a:tbl>
          </a:graphicData>
        </a:graphic>
      </p:graphicFrame>
      <p:sp>
        <p:nvSpPr>
          <p:cNvPr id="1537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208213" y="2636838"/>
            <a:ext cx="7772400" cy="360362"/>
          </a:xfrm>
          <a:noFill/>
          <a:ln/>
        </p:spPr>
        <p:txBody>
          <a:bodyPr anchor="ctr">
            <a:normAutofit fontScale="90000"/>
          </a:bodyPr>
          <a:lstStyle/>
          <a:p>
            <a:r>
              <a:rPr lang="fr-CA" altLang="en-US" sz="3300" b="1"/>
              <a:t>Tonia et Gusia / Guta et Tonia / Giza</a:t>
            </a:r>
            <a:endParaRPr lang="en-US" altLang="en-US" sz="3300" b="1"/>
          </a:p>
        </p:txBody>
      </p:sp>
      <p:pic>
        <p:nvPicPr>
          <p:cNvPr id="15381" name="Picture 21" descr="giza_tania_guria (Small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188913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94" name="Text Box 34"/>
          <p:cNvSpPr txBox="1">
            <a:spLocks noChangeArrowheads="1"/>
          </p:cNvSpPr>
          <p:nvPr/>
        </p:nvSpPr>
        <p:spPr bwMode="auto">
          <a:xfrm>
            <a:off x="2063750" y="6200932"/>
            <a:ext cx="86042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1400" b="1" dirty="0" err="1"/>
              <a:t>Gŭsia</a:t>
            </a:r>
            <a:r>
              <a:rPr lang="en-US" altLang="en-US" dirty="0"/>
              <a:t> </a:t>
            </a:r>
            <a:r>
              <a:rPr lang="fr-CA" altLang="en-US" sz="1400" b="1" dirty="0"/>
              <a:t>est un diminutif affectif de “</a:t>
            </a:r>
            <a:r>
              <a:rPr lang="fr-CA" altLang="en-US" sz="1400" b="1" dirty="0" err="1"/>
              <a:t>Guta</a:t>
            </a:r>
            <a:r>
              <a:rPr lang="fr-CA" altLang="en-US" sz="1400" b="1" dirty="0"/>
              <a:t>” : il s’agit de la même personne que le message suivant</a:t>
            </a:r>
            <a:r>
              <a:rPr lang="en-US" altLang="en-US" sz="1400" b="1" dirty="0"/>
              <a:t>.</a:t>
            </a:r>
          </a:p>
          <a:p>
            <a:pPr>
              <a:spcBef>
                <a:spcPct val="50000"/>
              </a:spcBef>
            </a:pPr>
            <a:endParaRPr lang="en-US" alt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111892" y="6532463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l’Holocauste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23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01612" y="144799"/>
            <a:ext cx="5292870" cy="6207282"/>
            <a:chOff x="3452812" y="229466"/>
            <a:chExt cx="5292870" cy="6207282"/>
          </a:xfrm>
        </p:grpSpPr>
        <p:sp>
          <p:nvSpPr>
            <p:cNvPr id="2" name="object 2"/>
            <p:cNvSpPr txBox="1"/>
            <p:nvPr/>
          </p:nvSpPr>
          <p:spPr>
            <a:xfrm>
              <a:off x="5461202" y="6344135"/>
              <a:ext cx="1271155" cy="92613"/>
            </a:xfrm>
            <a:prstGeom prst="rect">
              <a:avLst/>
            </a:prstGeom>
          </p:spPr>
          <p:txBody>
            <a:bodyPr vert="horz" wrap="square" lIns="0" tIns="8659" rIns="0" bIns="0" rtlCol="0">
              <a:spAutoFit/>
            </a:bodyPr>
            <a:lstStyle/>
            <a:p>
              <a:pPr marL="8659">
                <a:spcBef>
                  <a:spcPts val="68"/>
                </a:spcBef>
              </a:pPr>
              <a:r>
                <a:rPr sz="545" dirty="0">
                  <a:latin typeface="Arial"/>
                  <a:cs typeface="Arial"/>
                </a:rPr>
                <a:t>© </a:t>
              </a:r>
              <a:r>
                <a:rPr sz="545" spc="-3" dirty="0">
                  <a:latin typeface="Arial"/>
                  <a:cs typeface="Arial"/>
                </a:rPr>
                <a:t>Musée de l’Holocauste Montréal,</a:t>
              </a:r>
              <a:r>
                <a:rPr sz="545" spc="10" dirty="0">
                  <a:latin typeface="Arial"/>
                  <a:cs typeface="Arial"/>
                </a:rPr>
                <a:t> </a:t>
              </a:r>
              <a:r>
                <a:rPr sz="545" spc="-3" dirty="0">
                  <a:latin typeface="Arial"/>
                  <a:cs typeface="Arial"/>
                </a:rPr>
                <a:t>2018</a:t>
              </a:r>
              <a:endParaRPr sz="545">
                <a:latin typeface="Arial"/>
                <a:cs typeface="Arial"/>
              </a:endParaRPr>
            </a:p>
          </p:txBody>
        </p:sp>
        <p:sp>
          <p:nvSpPr>
            <p:cNvPr id="3" name="object 3"/>
            <p:cNvSpPr/>
            <p:nvPr/>
          </p:nvSpPr>
          <p:spPr>
            <a:xfrm>
              <a:off x="4213375" y="1645053"/>
              <a:ext cx="3922135" cy="0"/>
            </a:xfrm>
            <a:custGeom>
              <a:avLst/>
              <a:gdLst/>
              <a:ahLst/>
              <a:cxnLst/>
              <a:rect l="l" t="t" r="r" b="b"/>
              <a:pathLst>
                <a:path w="5752465">
                  <a:moveTo>
                    <a:pt x="0" y="0"/>
                  </a:moveTo>
                  <a:lnTo>
                    <a:pt x="5752465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4" name="object 4"/>
            <p:cNvSpPr/>
            <p:nvPr/>
          </p:nvSpPr>
          <p:spPr>
            <a:xfrm>
              <a:off x="4213375" y="1966133"/>
              <a:ext cx="3922135" cy="0"/>
            </a:xfrm>
            <a:custGeom>
              <a:avLst/>
              <a:gdLst/>
              <a:ahLst/>
              <a:cxnLst/>
              <a:rect l="l" t="t" r="r" b="b"/>
              <a:pathLst>
                <a:path w="5752465">
                  <a:moveTo>
                    <a:pt x="0" y="0"/>
                  </a:moveTo>
                  <a:lnTo>
                    <a:pt x="5752465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5" name="object 5"/>
            <p:cNvSpPr/>
            <p:nvPr/>
          </p:nvSpPr>
          <p:spPr>
            <a:xfrm>
              <a:off x="4213375" y="2287472"/>
              <a:ext cx="3922135" cy="0"/>
            </a:xfrm>
            <a:custGeom>
              <a:avLst/>
              <a:gdLst/>
              <a:ahLst/>
              <a:cxnLst/>
              <a:rect l="l" t="t" r="r" b="b"/>
              <a:pathLst>
                <a:path w="5752465">
                  <a:moveTo>
                    <a:pt x="0" y="0"/>
                  </a:moveTo>
                  <a:lnTo>
                    <a:pt x="5752465" y="0"/>
                  </a:lnTo>
                </a:path>
              </a:pathLst>
            </a:custGeom>
            <a:ln w="6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6" name="object 6"/>
            <p:cNvSpPr/>
            <p:nvPr/>
          </p:nvSpPr>
          <p:spPr>
            <a:xfrm>
              <a:off x="4213375" y="2860011"/>
              <a:ext cx="3922135" cy="0"/>
            </a:xfrm>
            <a:custGeom>
              <a:avLst/>
              <a:gdLst/>
              <a:ahLst/>
              <a:cxnLst/>
              <a:rect l="l" t="t" r="r" b="b"/>
              <a:pathLst>
                <a:path w="5752465">
                  <a:moveTo>
                    <a:pt x="0" y="0"/>
                  </a:moveTo>
                  <a:lnTo>
                    <a:pt x="5752465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7" name="object 7"/>
            <p:cNvSpPr/>
            <p:nvPr/>
          </p:nvSpPr>
          <p:spPr>
            <a:xfrm>
              <a:off x="4213375" y="3181090"/>
              <a:ext cx="3922135" cy="0"/>
            </a:xfrm>
            <a:custGeom>
              <a:avLst/>
              <a:gdLst/>
              <a:ahLst/>
              <a:cxnLst/>
              <a:rect l="l" t="t" r="r" b="b"/>
              <a:pathLst>
                <a:path w="5752465">
                  <a:moveTo>
                    <a:pt x="0" y="0"/>
                  </a:moveTo>
                  <a:lnTo>
                    <a:pt x="5752465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8" name="object 8"/>
            <p:cNvSpPr/>
            <p:nvPr/>
          </p:nvSpPr>
          <p:spPr>
            <a:xfrm>
              <a:off x="4213375" y="3502169"/>
              <a:ext cx="3922135" cy="0"/>
            </a:xfrm>
            <a:custGeom>
              <a:avLst/>
              <a:gdLst/>
              <a:ahLst/>
              <a:cxnLst/>
              <a:rect l="l" t="t" r="r" b="b"/>
              <a:pathLst>
                <a:path w="5752465">
                  <a:moveTo>
                    <a:pt x="0" y="0"/>
                  </a:moveTo>
                  <a:lnTo>
                    <a:pt x="5752465" y="0"/>
                  </a:lnTo>
                </a:path>
              </a:pathLst>
            </a:custGeom>
            <a:ln w="6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9" name="object 9"/>
            <p:cNvSpPr/>
            <p:nvPr/>
          </p:nvSpPr>
          <p:spPr>
            <a:xfrm>
              <a:off x="4213375" y="3823422"/>
              <a:ext cx="3922135" cy="0"/>
            </a:xfrm>
            <a:custGeom>
              <a:avLst/>
              <a:gdLst/>
              <a:ahLst/>
              <a:cxnLst/>
              <a:rect l="l" t="t" r="r" b="b"/>
              <a:pathLst>
                <a:path w="5752465">
                  <a:moveTo>
                    <a:pt x="0" y="0"/>
                  </a:moveTo>
                  <a:lnTo>
                    <a:pt x="5752465" y="0"/>
                  </a:lnTo>
                </a:path>
              </a:pathLst>
            </a:custGeom>
            <a:ln w="6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10" name="object 10"/>
            <p:cNvSpPr/>
            <p:nvPr/>
          </p:nvSpPr>
          <p:spPr>
            <a:xfrm>
              <a:off x="4213375" y="4144501"/>
              <a:ext cx="3922135" cy="0"/>
            </a:xfrm>
            <a:custGeom>
              <a:avLst/>
              <a:gdLst/>
              <a:ahLst/>
              <a:cxnLst/>
              <a:rect l="l" t="t" r="r" b="b"/>
              <a:pathLst>
                <a:path w="5752465">
                  <a:moveTo>
                    <a:pt x="0" y="0"/>
                  </a:moveTo>
                  <a:lnTo>
                    <a:pt x="5752465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11" name="object 11"/>
            <p:cNvSpPr/>
            <p:nvPr/>
          </p:nvSpPr>
          <p:spPr>
            <a:xfrm>
              <a:off x="4213375" y="4465579"/>
              <a:ext cx="3922135" cy="0"/>
            </a:xfrm>
            <a:custGeom>
              <a:avLst/>
              <a:gdLst/>
              <a:ahLst/>
              <a:cxnLst/>
              <a:rect l="l" t="t" r="r" b="b"/>
              <a:pathLst>
                <a:path w="5752465">
                  <a:moveTo>
                    <a:pt x="0" y="0"/>
                  </a:moveTo>
                  <a:lnTo>
                    <a:pt x="5752465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12" name="object 12"/>
            <p:cNvSpPr/>
            <p:nvPr/>
          </p:nvSpPr>
          <p:spPr>
            <a:xfrm>
              <a:off x="4213375" y="4782502"/>
              <a:ext cx="3922135" cy="0"/>
            </a:xfrm>
            <a:custGeom>
              <a:avLst/>
              <a:gdLst/>
              <a:ahLst/>
              <a:cxnLst/>
              <a:rect l="l" t="t" r="r" b="b"/>
              <a:pathLst>
                <a:path w="5752465">
                  <a:moveTo>
                    <a:pt x="0" y="0"/>
                  </a:moveTo>
                  <a:lnTo>
                    <a:pt x="5752465" y="0"/>
                  </a:lnTo>
                </a:path>
              </a:pathLst>
            </a:custGeom>
            <a:ln w="6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13" name="object 13"/>
            <p:cNvSpPr/>
            <p:nvPr/>
          </p:nvSpPr>
          <p:spPr>
            <a:xfrm>
              <a:off x="4213375" y="5098386"/>
              <a:ext cx="3922135" cy="0"/>
            </a:xfrm>
            <a:custGeom>
              <a:avLst/>
              <a:gdLst/>
              <a:ahLst/>
              <a:cxnLst/>
              <a:rect l="l" t="t" r="r" b="b"/>
              <a:pathLst>
                <a:path w="5752465">
                  <a:moveTo>
                    <a:pt x="0" y="0"/>
                  </a:moveTo>
                  <a:lnTo>
                    <a:pt x="5752465" y="0"/>
                  </a:lnTo>
                </a:path>
              </a:pathLst>
            </a:custGeom>
            <a:ln w="6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14" name="object 14"/>
            <p:cNvSpPr/>
            <p:nvPr/>
          </p:nvSpPr>
          <p:spPr>
            <a:xfrm>
              <a:off x="4213375" y="5415568"/>
              <a:ext cx="3922135" cy="0"/>
            </a:xfrm>
            <a:custGeom>
              <a:avLst/>
              <a:gdLst/>
              <a:ahLst/>
              <a:cxnLst/>
              <a:rect l="l" t="t" r="r" b="b"/>
              <a:pathLst>
                <a:path w="5752465">
                  <a:moveTo>
                    <a:pt x="0" y="0"/>
                  </a:moveTo>
                  <a:lnTo>
                    <a:pt x="5752465" y="0"/>
                  </a:lnTo>
                </a:path>
              </a:pathLst>
            </a:custGeom>
            <a:ln w="6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4061321" y="623282"/>
              <a:ext cx="4054186" cy="5065064"/>
            </a:xfrm>
            <a:prstGeom prst="rect">
              <a:avLst/>
            </a:prstGeom>
          </p:spPr>
          <p:txBody>
            <a:bodyPr vert="horz" wrap="square" lIns="0" tIns="8659" rIns="0" bIns="0" rtlCol="0">
              <a:spAutoFit/>
            </a:bodyPr>
            <a:lstStyle/>
            <a:p>
              <a:pPr marL="15586" algn="ctr">
                <a:spcBef>
                  <a:spcPts val="68"/>
                </a:spcBef>
              </a:pPr>
              <a:r>
                <a:rPr sz="1364" dirty="0">
                  <a:solidFill>
                    <a:srgbClr val="808080"/>
                  </a:solidFill>
                  <a:latin typeface="Arial"/>
                  <a:cs typeface="Arial"/>
                </a:rPr>
                <a:t>FICHE </a:t>
              </a:r>
              <a:r>
                <a:rPr sz="1364" spc="-3" dirty="0">
                  <a:solidFill>
                    <a:srgbClr val="808080"/>
                  </a:solidFill>
                  <a:latin typeface="Arial"/>
                  <a:cs typeface="Arial"/>
                </a:rPr>
                <a:t>D’ANALYSE D’UN</a:t>
              </a:r>
              <a:r>
                <a:rPr sz="1364" spc="-14" dirty="0">
                  <a:solidFill>
                    <a:srgbClr val="808080"/>
                  </a:solidFill>
                  <a:latin typeface="Arial"/>
                  <a:cs typeface="Arial"/>
                </a:rPr>
                <a:t> </a:t>
              </a:r>
              <a:r>
                <a:rPr sz="1364" dirty="0">
                  <a:solidFill>
                    <a:srgbClr val="808080"/>
                  </a:solidFill>
                  <a:latin typeface="Arial"/>
                  <a:cs typeface="Arial"/>
                </a:rPr>
                <a:t>ARTEFACT</a:t>
              </a:r>
              <a:endParaRPr sz="1364" dirty="0">
                <a:latin typeface="Arial"/>
                <a:cs typeface="Arial"/>
              </a:endParaRPr>
            </a:p>
            <a:p>
              <a:pPr marL="8659">
                <a:spcBef>
                  <a:spcPts val="1214"/>
                </a:spcBef>
              </a:pPr>
              <a:r>
                <a:rPr sz="750" spc="-3" dirty="0">
                  <a:latin typeface="Arial"/>
                  <a:cs typeface="Arial"/>
                </a:rPr>
                <a:t>Observez l’artéfact </a:t>
              </a:r>
              <a:r>
                <a:rPr sz="750" spc="-7" dirty="0">
                  <a:latin typeface="Arial"/>
                  <a:cs typeface="Arial"/>
                </a:rPr>
                <a:t>et </a:t>
              </a:r>
              <a:r>
                <a:rPr sz="750" spc="-3" dirty="0">
                  <a:latin typeface="Arial"/>
                  <a:cs typeface="Arial"/>
                </a:rPr>
                <a:t>essayez de répondre aux questions suivantes. Justifiez vos </a:t>
              </a:r>
              <a:r>
                <a:rPr sz="750" dirty="0">
                  <a:latin typeface="Arial"/>
                  <a:cs typeface="Arial"/>
                </a:rPr>
                <a:t>réponses</a:t>
              </a:r>
              <a:r>
                <a:rPr sz="750" spc="72" dirty="0">
                  <a:latin typeface="Arial"/>
                  <a:cs typeface="Arial"/>
                </a:rPr>
                <a:t> </a:t>
              </a:r>
              <a:r>
                <a:rPr sz="750" dirty="0">
                  <a:latin typeface="Arial"/>
                  <a:cs typeface="Arial"/>
                </a:rPr>
                <a:t>:</a:t>
              </a:r>
            </a:p>
            <a:p>
              <a:pPr>
                <a:lnSpc>
                  <a:spcPct val="100000"/>
                </a:lnSpc>
              </a:pPr>
              <a:endParaRPr sz="818" dirty="0">
                <a:latin typeface="Arial"/>
                <a:cs typeface="Arial"/>
              </a:endParaRPr>
            </a:p>
            <a:p>
              <a:pPr>
                <a:spcBef>
                  <a:spcPts val="27"/>
                </a:spcBef>
              </a:pPr>
              <a:endParaRPr sz="955" dirty="0">
                <a:latin typeface="Arial"/>
                <a:cs typeface="Arial"/>
              </a:endParaRPr>
            </a:p>
            <a:p>
              <a:pPr marL="319945" indent="-155859">
                <a:spcBef>
                  <a:spcPts val="3"/>
                </a:spcBef>
                <a:buSzPct val="104545"/>
                <a:buAutoNum type="arabicPeriod"/>
                <a:tabLst>
                  <a:tab pos="320378" algn="l"/>
                </a:tabLst>
              </a:pPr>
              <a:r>
                <a:rPr sz="750" spc="-3" dirty="0">
                  <a:latin typeface="Arial"/>
                  <a:cs typeface="Arial"/>
                </a:rPr>
                <a:t>Décrivez l’objet (genre d’objet, forme, matériau, couleur, etc.)</a:t>
              </a:r>
              <a:r>
                <a:rPr sz="750" spc="17" dirty="0">
                  <a:latin typeface="Arial"/>
                  <a:cs typeface="Arial"/>
                </a:rPr>
                <a:t> </a:t>
              </a:r>
              <a:r>
                <a:rPr sz="750" dirty="0">
                  <a:latin typeface="Arial"/>
                  <a:cs typeface="Arial"/>
                </a:rPr>
                <a:t>:</a:t>
              </a:r>
            </a:p>
            <a:p>
              <a:pPr>
                <a:lnSpc>
                  <a:spcPct val="100000"/>
                </a:lnSpc>
                <a:buAutoNum type="arabicPeriod"/>
              </a:pPr>
              <a:endParaRPr sz="886" dirty="0">
                <a:latin typeface="Arial"/>
                <a:cs typeface="Arial"/>
              </a:endParaRPr>
            </a:p>
            <a:p>
              <a:pPr marL="319945" indent="-155859">
                <a:spcBef>
                  <a:spcPts val="566"/>
                </a:spcBef>
                <a:buSzPct val="104545"/>
                <a:buAutoNum type="arabicPeriod"/>
                <a:tabLst>
                  <a:tab pos="320378" algn="l"/>
                </a:tabLst>
              </a:pPr>
              <a:r>
                <a:rPr sz="750" spc="-3" dirty="0">
                  <a:latin typeface="Arial"/>
                  <a:cs typeface="Arial"/>
                </a:rPr>
                <a:t>Dans </a:t>
              </a:r>
              <a:r>
                <a:rPr sz="750" dirty="0">
                  <a:latin typeface="Arial"/>
                  <a:cs typeface="Arial"/>
                </a:rPr>
                <a:t>quel </a:t>
              </a:r>
              <a:r>
                <a:rPr sz="750" spc="-3" dirty="0">
                  <a:latin typeface="Arial"/>
                  <a:cs typeface="Arial"/>
                </a:rPr>
                <a:t>état est-il</a:t>
              </a:r>
              <a:r>
                <a:rPr sz="750" spc="3" dirty="0">
                  <a:latin typeface="Arial"/>
                  <a:cs typeface="Arial"/>
                </a:rPr>
                <a:t> </a:t>
              </a:r>
              <a:r>
                <a:rPr sz="750" dirty="0">
                  <a:latin typeface="Arial"/>
                  <a:cs typeface="Arial"/>
                </a:rPr>
                <a:t>?</a:t>
              </a:r>
            </a:p>
            <a:p>
              <a:pPr>
                <a:lnSpc>
                  <a:spcPct val="100000"/>
                </a:lnSpc>
                <a:buAutoNum type="arabicPeriod"/>
              </a:pPr>
              <a:endParaRPr sz="886" dirty="0">
                <a:latin typeface="Arial"/>
                <a:cs typeface="Arial"/>
              </a:endParaRPr>
            </a:p>
            <a:p>
              <a:pPr marL="319945" indent="-155859">
                <a:spcBef>
                  <a:spcPts val="569"/>
                </a:spcBef>
                <a:buSzPct val="104545"/>
                <a:buAutoNum type="arabicPeriod"/>
                <a:tabLst>
                  <a:tab pos="320378" algn="l"/>
                </a:tabLst>
              </a:pPr>
              <a:r>
                <a:rPr sz="750" spc="-3" dirty="0">
                  <a:latin typeface="Arial"/>
                  <a:cs typeface="Arial"/>
                </a:rPr>
                <a:t>De </a:t>
              </a:r>
              <a:r>
                <a:rPr sz="750" dirty="0">
                  <a:latin typeface="Arial"/>
                  <a:cs typeface="Arial"/>
                </a:rPr>
                <a:t>quand </a:t>
              </a:r>
              <a:r>
                <a:rPr sz="750" spc="-3" dirty="0">
                  <a:latin typeface="Arial"/>
                  <a:cs typeface="Arial"/>
                </a:rPr>
                <a:t>date-t-il</a:t>
              </a:r>
              <a:r>
                <a:rPr sz="750" spc="-7" dirty="0">
                  <a:latin typeface="Arial"/>
                  <a:cs typeface="Arial"/>
                </a:rPr>
                <a:t> </a:t>
              </a:r>
              <a:r>
                <a:rPr sz="750" dirty="0">
                  <a:latin typeface="Arial"/>
                  <a:cs typeface="Arial"/>
                </a:rPr>
                <a:t>?</a:t>
              </a:r>
            </a:p>
            <a:p>
              <a:pPr>
                <a:spcBef>
                  <a:spcPts val="10"/>
                </a:spcBef>
                <a:buAutoNum type="arabicPeriod"/>
              </a:pPr>
              <a:endParaRPr sz="1295" dirty="0">
                <a:latin typeface="Arial"/>
                <a:cs typeface="Arial"/>
              </a:endParaRPr>
            </a:p>
            <a:p>
              <a:pPr marL="319945" marR="380124" indent="-155859" algn="just">
                <a:lnSpc>
                  <a:spcPct val="109400"/>
                </a:lnSpc>
                <a:buSzPct val="104545"/>
                <a:buAutoNum type="arabicPeriod"/>
                <a:tabLst>
                  <a:tab pos="320378" algn="l"/>
                </a:tabLst>
              </a:pPr>
              <a:r>
                <a:rPr sz="750" spc="-3" dirty="0">
                  <a:latin typeface="Arial"/>
                  <a:cs typeface="Arial"/>
                </a:rPr>
                <a:t>S’agit-il d’un document écrit </a:t>
              </a:r>
              <a:r>
                <a:rPr sz="750" dirty="0">
                  <a:latin typeface="Arial"/>
                  <a:cs typeface="Arial"/>
                </a:rPr>
                <a:t>? </a:t>
              </a:r>
              <a:r>
                <a:rPr sz="750" spc="-3" dirty="0">
                  <a:latin typeface="Arial"/>
                  <a:cs typeface="Arial"/>
                </a:rPr>
                <a:t>Si oui, </a:t>
              </a:r>
              <a:r>
                <a:rPr sz="750" dirty="0">
                  <a:latin typeface="Arial"/>
                  <a:cs typeface="Arial"/>
                </a:rPr>
                <a:t>consultez </a:t>
              </a:r>
              <a:r>
                <a:rPr sz="750" spc="-3" dirty="0">
                  <a:latin typeface="Arial"/>
                  <a:cs typeface="Arial"/>
                </a:rPr>
                <a:t>le </a:t>
              </a:r>
              <a:r>
                <a:rPr sz="750" dirty="0">
                  <a:latin typeface="Arial"/>
                  <a:cs typeface="Arial"/>
                </a:rPr>
                <a:t>fichier </a:t>
              </a:r>
              <a:r>
                <a:rPr sz="750" spc="-3" dirty="0">
                  <a:latin typeface="Arial"/>
                  <a:cs typeface="Arial"/>
                </a:rPr>
                <a:t>suivant sur les sources  </a:t>
              </a:r>
              <a:r>
                <a:rPr sz="750" dirty="0">
                  <a:latin typeface="Arial"/>
                  <a:cs typeface="Arial"/>
                </a:rPr>
                <a:t>primaires :</a:t>
              </a:r>
              <a:r>
                <a:rPr sz="750" dirty="0">
                  <a:solidFill>
                    <a:srgbClr val="0000FF"/>
                  </a:solidFill>
                  <a:latin typeface="Arial"/>
                  <a:cs typeface="Arial"/>
                </a:rPr>
                <a:t> </a:t>
              </a:r>
              <a:r>
                <a:rPr sz="750" u="sng" spc="-3" dirty="0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latin typeface="Arial"/>
                  <a:cs typeface="Arial"/>
                  <a:hlinkClick r:id="rId2"/>
                </a:rPr>
                <a:t>museeholocauste.ca/app/uploads/2018/10/documents-primaires-en-  classe.pdf</a:t>
              </a:r>
              <a:endParaRPr sz="750" dirty="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buAutoNum type="arabicPeriod"/>
              </a:pPr>
              <a:endParaRPr sz="818" dirty="0">
                <a:latin typeface="Arial"/>
                <a:cs typeface="Arial"/>
              </a:endParaRPr>
            </a:p>
            <a:p>
              <a:pPr marL="319945" indent="-155859">
                <a:spcBef>
                  <a:spcPts val="655"/>
                </a:spcBef>
                <a:buSzPct val="104545"/>
                <a:buAutoNum type="arabicPeriod"/>
                <a:tabLst>
                  <a:tab pos="320378" algn="l"/>
                </a:tabLst>
              </a:pPr>
              <a:r>
                <a:rPr sz="750" spc="-3" dirty="0">
                  <a:latin typeface="Arial"/>
                  <a:cs typeface="Arial"/>
                </a:rPr>
                <a:t>Comporte-t-il </a:t>
              </a:r>
              <a:r>
                <a:rPr sz="750" dirty="0">
                  <a:latin typeface="Arial"/>
                  <a:cs typeface="Arial"/>
                </a:rPr>
                <a:t>une </a:t>
              </a:r>
              <a:r>
                <a:rPr sz="750" spc="-3" dirty="0">
                  <a:latin typeface="Arial"/>
                  <a:cs typeface="Arial"/>
                </a:rPr>
                <a:t>inscription </a:t>
              </a:r>
              <a:r>
                <a:rPr sz="750" dirty="0">
                  <a:latin typeface="Arial"/>
                  <a:cs typeface="Arial"/>
                </a:rPr>
                <a:t>? En </a:t>
              </a:r>
              <a:r>
                <a:rPr sz="750" spc="-3" dirty="0">
                  <a:latin typeface="Arial"/>
                  <a:cs typeface="Arial"/>
                </a:rPr>
                <a:t>quelle </a:t>
              </a:r>
              <a:r>
                <a:rPr sz="750" dirty="0">
                  <a:latin typeface="Arial"/>
                  <a:cs typeface="Arial"/>
                </a:rPr>
                <a:t>langue</a:t>
              </a:r>
              <a:r>
                <a:rPr sz="750" spc="-7" dirty="0">
                  <a:latin typeface="Arial"/>
                  <a:cs typeface="Arial"/>
                </a:rPr>
                <a:t> </a:t>
              </a:r>
              <a:r>
                <a:rPr sz="750" dirty="0">
                  <a:latin typeface="Arial"/>
                  <a:cs typeface="Arial"/>
                </a:rPr>
                <a:t>?</a:t>
              </a:r>
            </a:p>
            <a:p>
              <a:pPr>
                <a:lnSpc>
                  <a:spcPct val="100000"/>
                </a:lnSpc>
                <a:buAutoNum type="arabicPeriod"/>
              </a:pPr>
              <a:endParaRPr sz="886" dirty="0">
                <a:latin typeface="Arial"/>
                <a:cs typeface="Arial"/>
              </a:endParaRPr>
            </a:p>
            <a:p>
              <a:pPr marL="319945" indent="-155859">
                <a:spcBef>
                  <a:spcPts val="566"/>
                </a:spcBef>
                <a:buSzPct val="104545"/>
                <a:buAutoNum type="arabicPeriod"/>
                <a:tabLst>
                  <a:tab pos="320378" algn="l"/>
                </a:tabLst>
              </a:pPr>
              <a:r>
                <a:rPr sz="750" dirty="0">
                  <a:latin typeface="Arial"/>
                  <a:cs typeface="Arial"/>
                </a:rPr>
                <a:t>Que </a:t>
              </a:r>
              <a:r>
                <a:rPr sz="750" spc="-3" dirty="0">
                  <a:latin typeface="Arial"/>
                  <a:cs typeface="Arial"/>
                </a:rPr>
                <a:t>peut-on dire </a:t>
              </a:r>
              <a:r>
                <a:rPr sz="750" dirty="0">
                  <a:latin typeface="Arial"/>
                  <a:cs typeface="Arial"/>
                </a:rPr>
                <a:t>de son propriétaire</a:t>
              </a:r>
              <a:r>
                <a:rPr sz="750" spc="-31" dirty="0">
                  <a:latin typeface="Arial"/>
                  <a:cs typeface="Arial"/>
                </a:rPr>
                <a:t> </a:t>
              </a:r>
              <a:r>
                <a:rPr sz="750" dirty="0">
                  <a:latin typeface="Arial"/>
                  <a:cs typeface="Arial"/>
                </a:rPr>
                <a:t>?</a:t>
              </a:r>
            </a:p>
            <a:p>
              <a:pPr>
                <a:lnSpc>
                  <a:spcPct val="100000"/>
                </a:lnSpc>
                <a:buAutoNum type="arabicPeriod"/>
              </a:pPr>
              <a:endParaRPr sz="886" dirty="0">
                <a:latin typeface="Arial"/>
                <a:cs typeface="Arial"/>
              </a:endParaRPr>
            </a:p>
            <a:p>
              <a:pPr marL="319945" indent="-155859">
                <a:spcBef>
                  <a:spcPts val="569"/>
                </a:spcBef>
                <a:buSzPct val="104545"/>
                <a:buAutoNum type="arabicPeriod"/>
                <a:tabLst>
                  <a:tab pos="320378" algn="l"/>
                </a:tabLst>
              </a:pPr>
              <a:r>
                <a:rPr sz="750" dirty="0">
                  <a:latin typeface="Arial"/>
                  <a:cs typeface="Arial"/>
                </a:rPr>
                <a:t>Que nous </a:t>
              </a:r>
              <a:r>
                <a:rPr sz="750" spc="-3" dirty="0">
                  <a:latin typeface="Arial"/>
                  <a:cs typeface="Arial"/>
                </a:rPr>
                <a:t>apprend l’objet sur les </a:t>
              </a:r>
              <a:r>
                <a:rPr sz="750" dirty="0">
                  <a:latin typeface="Arial"/>
                  <a:cs typeface="Arial"/>
                </a:rPr>
                <a:t>gens qui </a:t>
              </a:r>
              <a:r>
                <a:rPr sz="750" spc="-3" dirty="0">
                  <a:latin typeface="Arial"/>
                  <a:cs typeface="Arial"/>
                </a:rPr>
                <a:t>l’ont utilisé ou </a:t>
              </a:r>
              <a:r>
                <a:rPr sz="750" dirty="0">
                  <a:latin typeface="Arial"/>
                  <a:cs typeface="Arial"/>
                </a:rPr>
                <a:t>qui </a:t>
              </a:r>
              <a:r>
                <a:rPr sz="750" spc="-3" dirty="0">
                  <a:latin typeface="Arial"/>
                  <a:cs typeface="Arial"/>
                </a:rPr>
                <a:t>ont pu être touchés </a:t>
              </a:r>
              <a:r>
                <a:rPr sz="750" dirty="0">
                  <a:latin typeface="Arial"/>
                  <a:cs typeface="Arial"/>
                </a:rPr>
                <a:t>par </a:t>
              </a:r>
              <a:r>
                <a:rPr sz="750" spc="-3" dirty="0">
                  <a:latin typeface="Arial"/>
                  <a:cs typeface="Arial"/>
                </a:rPr>
                <a:t>lui</a:t>
              </a:r>
              <a:r>
                <a:rPr sz="750" spc="48" dirty="0">
                  <a:latin typeface="Arial"/>
                  <a:cs typeface="Arial"/>
                </a:rPr>
                <a:t> </a:t>
              </a:r>
              <a:r>
                <a:rPr sz="750" dirty="0">
                  <a:latin typeface="Arial"/>
                  <a:cs typeface="Arial"/>
                </a:rPr>
                <a:t>?</a:t>
              </a:r>
            </a:p>
            <a:p>
              <a:pPr>
                <a:lnSpc>
                  <a:spcPct val="100000"/>
                </a:lnSpc>
                <a:buAutoNum type="arabicPeriod"/>
              </a:pPr>
              <a:endParaRPr sz="886" dirty="0">
                <a:latin typeface="Arial"/>
                <a:cs typeface="Arial"/>
              </a:endParaRPr>
            </a:p>
            <a:p>
              <a:pPr marL="319945" indent="-155859">
                <a:spcBef>
                  <a:spcPts val="569"/>
                </a:spcBef>
                <a:buSzPct val="104545"/>
                <a:buAutoNum type="arabicPeriod"/>
                <a:tabLst>
                  <a:tab pos="320378" algn="l"/>
                </a:tabLst>
              </a:pPr>
              <a:r>
                <a:rPr sz="750" dirty="0">
                  <a:latin typeface="Arial"/>
                  <a:cs typeface="Arial"/>
                </a:rPr>
                <a:t>À </a:t>
              </a:r>
              <a:r>
                <a:rPr sz="750" spc="-3" dirty="0">
                  <a:latin typeface="Arial"/>
                  <a:cs typeface="Arial"/>
                </a:rPr>
                <a:t>votre avis, quelle est la taille </a:t>
              </a:r>
              <a:r>
                <a:rPr sz="750" dirty="0">
                  <a:latin typeface="Arial"/>
                  <a:cs typeface="Arial"/>
                </a:rPr>
                <a:t>de </a:t>
              </a:r>
              <a:r>
                <a:rPr sz="750" spc="-3" dirty="0">
                  <a:latin typeface="Arial"/>
                  <a:cs typeface="Arial"/>
                </a:rPr>
                <a:t>cet objet</a:t>
              </a:r>
              <a:r>
                <a:rPr sz="750" spc="37" dirty="0">
                  <a:latin typeface="Arial"/>
                  <a:cs typeface="Arial"/>
                </a:rPr>
                <a:t> </a:t>
              </a:r>
              <a:r>
                <a:rPr sz="750" dirty="0">
                  <a:latin typeface="Arial"/>
                  <a:cs typeface="Arial"/>
                </a:rPr>
                <a:t>?</a:t>
              </a:r>
            </a:p>
            <a:p>
              <a:pPr>
                <a:lnSpc>
                  <a:spcPct val="100000"/>
                </a:lnSpc>
                <a:buAutoNum type="arabicPeriod"/>
              </a:pPr>
              <a:endParaRPr sz="886" dirty="0">
                <a:latin typeface="Arial"/>
                <a:cs typeface="Arial"/>
              </a:endParaRPr>
            </a:p>
            <a:p>
              <a:pPr marL="319945" indent="-155859">
                <a:spcBef>
                  <a:spcPts val="569"/>
                </a:spcBef>
                <a:buSzPct val="104545"/>
                <a:buAutoNum type="arabicPeriod"/>
                <a:tabLst>
                  <a:tab pos="320378" algn="l"/>
                </a:tabLst>
              </a:pPr>
              <a:r>
                <a:rPr sz="750" dirty="0">
                  <a:latin typeface="Arial"/>
                  <a:cs typeface="Arial"/>
                </a:rPr>
                <a:t>À </a:t>
              </a:r>
              <a:r>
                <a:rPr sz="750" spc="-3" dirty="0">
                  <a:latin typeface="Arial"/>
                  <a:cs typeface="Arial"/>
                </a:rPr>
                <a:t>votre avis, </a:t>
              </a:r>
              <a:r>
                <a:rPr sz="750" dirty="0">
                  <a:latin typeface="Arial"/>
                  <a:cs typeface="Arial"/>
                </a:rPr>
                <a:t>qui a </a:t>
              </a:r>
              <a:r>
                <a:rPr sz="750" spc="-3" dirty="0">
                  <a:latin typeface="Arial"/>
                  <a:cs typeface="Arial"/>
                </a:rPr>
                <a:t>produit cet objet</a:t>
              </a:r>
              <a:r>
                <a:rPr sz="750" spc="27" dirty="0">
                  <a:latin typeface="Arial"/>
                  <a:cs typeface="Arial"/>
                </a:rPr>
                <a:t> </a:t>
              </a:r>
              <a:r>
                <a:rPr sz="750" dirty="0">
                  <a:latin typeface="Arial"/>
                  <a:cs typeface="Arial"/>
                </a:rPr>
                <a:t>?</a:t>
              </a:r>
            </a:p>
            <a:p>
              <a:pPr>
                <a:lnSpc>
                  <a:spcPct val="100000"/>
                </a:lnSpc>
                <a:buAutoNum type="arabicPeriod"/>
              </a:pPr>
              <a:endParaRPr sz="886" dirty="0">
                <a:latin typeface="Arial"/>
                <a:cs typeface="Arial"/>
              </a:endParaRPr>
            </a:p>
            <a:p>
              <a:pPr marL="319945" indent="-155859">
                <a:spcBef>
                  <a:spcPts val="569"/>
                </a:spcBef>
                <a:buAutoNum type="arabicPeriod"/>
                <a:tabLst>
                  <a:tab pos="320378" algn="l"/>
                </a:tabLst>
              </a:pPr>
              <a:r>
                <a:rPr sz="750" dirty="0">
                  <a:latin typeface="Arial"/>
                  <a:cs typeface="Arial"/>
                </a:rPr>
                <a:t>À </a:t>
              </a:r>
              <a:r>
                <a:rPr sz="750" spc="-3" dirty="0">
                  <a:latin typeface="Arial"/>
                  <a:cs typeface="Arial"/>
                </a:rPr>
                <a:t>votre avis, d’où </a:t>
              </a:r>
              <a:r>
                <a:rPr sz="750" spc="-7" dirty="0">
                  <a:latin typeface="Arial"/>
                  <a:cs typeface="Arial"/>
                </a:rPr>
                <a:t>vient </a:t>
              </a:r>
              <a:r>
                <a:rPr sz="750" spc="-3" dirty="0">
                  <a:latin typeface="Arial"/>
                  <a:cs typeface="Arial"/>
                </a:rPr>
                <a:t>cet objet </a:t>
              </a:r>
              <a:r>
                <a:rPr sz="750" dirty="0">
                  <a:latin typeface="Arial"/>
                  <a:cs typeface="Arial"/>
                </a:rPr>
                <a:t>? Où </a:t>
              </a:r>
              <a:r>
                <a:rPr sz="750" spc="-3" dirty="0">
                  <a:latin typeface="Arial"/>
                  <a:cs typeface="Arial"/>
                </a:rPr>
                <a:t>a-t-il </a:t>
              </a:r>
              <a:r>
                <a:rPr sz="750" dirty="0">
                  <a:latin typeface="Arial"/>
                  <a:cs typeface="Arial"/>
                </a:rPr>
                <a:t>été </a:t>
              </a:r>
              <a:r>
                <a:rPr sz="750" spc="-7" dirty="0">
                  <a:latin typeface="Arial"/>
                  <a:cs typeface="Arial"/>
                </a:rPr>
                <a:t>utilisé</a:t>
              </a:r>
              <a:r>
                <a:rPr sz="750" spc="41" dirty="0">
                  <a:latin typeface="Arial"/>
                  <a:cs typeface="Arial"/>
                </a:rPr>
                <a:t> </a:t>
              </a:r>
              <a:r>
                <a:rPr sz="750" dirty="0">
                  <a:latin typeface="Arial"/>
                  <a:cs typeface="Arial"/>
                </a:rPr>
                <a:t>?</a:t>
              </a:r>
            </a:p>
            <a:p>
              <a:pPr>
                <a:lnSpc>
                  <a:spcPct val="100000"/>
                </a:lnSpc>
                <a:buAutoNum type="arabicPeriod"/>
              </a:pPr>
              <a:endParaRPr sz="818" dirty="0">
                <a:latin typeface="Arial"/>
                <a:cs typeface="Arial"/>
              </a:endParaRPr>
            </a:p>
            <a:p>
              <a:pPr marL="319945" indent="-155859">
                <a:spcBef>
                  <a:spcPts val="655"/>
                </a:spcBef>
                <a:buAutoNum type="arabicPeriod"/>
                <a:tabLst>
                  <a:tab pos="320378" algn="l"/>
                </a:tabLst>
              </a:pPr>
              <a:r>
                <a:rPr sz="750" dirty="0">
                  <a:latin typeface="Arial"/>
                  <a:cs typeface="Arial"/>
                </a:rPr>
                <a:t>À </a:t>
              </a:r>
              <a:r>
                <a:rPr sz="750" spc="-3" dirty="0">
                  <a:latin typeface="Arial"/>
                  <a:cs typeface="Arial"/>
                </a:rPr>
                <a:t>votre avis, </a:t>
              </a:r>
              <a:r>
                <a:rPr sz="750" dirty="0">
                  <a:latin typeface="Arial"/>
                  <a:cs typeface="Arial"/>
                </a:rPr>
                <a:t>à quoi </a:t>
              </a:r>
              <a:r>
                <a:rPr sz="750" spc="-3" dirty="0">
                  <a:latin typeface="Arial"/>
                  <a:cs typeface="Arial"/>
                </a:rPr>
                <a:t>servait </a:t>
              </a:r>
              <a:r>
                <a:rPr sz="750" dirty="0">
                  <a:latin typeface="Arial"/>
                  <a:cs typeface="Arial"/>
                </a:rPr>
                <a:t>cet </a:t>
              </a:r>
              <a:r>
                <a:rPr sz="750" spc="-3" dirty="0">
                  <a:latin typeface="Arial"/>
                  <a:cs typeface="Arial"/>
                </a:rPr>
                <a:t>objet</a:t>
              </a:r>
              <a:r>
                <a:rPr sz="750" spc="7" dirty="0">
                  <a:latin typeface="Arial"/>
                  <a:cs typeface="Arial"/>
                </a:rPr>
                <a:t> </a:t>
              </a:r>
              <a:r>
                <a:rPr sz="750" dirty="0">
                  <a:latin typeface="Arial"/>
                  <a:cs typeface="Arial"/>
                </a:rPr>
                <a:t>?</a:t>
              </a:r>
            </a:p>
            <a:p>
              <a:pPr>
                <a:lnSpc>
                  <a:spcPct val="100000"/>
                </a:lnSpc>
                <a:buAutoNum type="arabicPeriod"/>
              </a:pPr>
              <a:endParaRPr sz="818" dirty="0">
                <a:latin typeface="Arial"/>
                <a:cs typeface="Arial"/>
              </a:endParaRPr>
            </a:p>
            <a:p>
              <a:pPr marL="319945" indent="-155859">
                <a:spcBef>
                  <a:spcPts val="644"/>
                </a:spcBef>
                <a:buAutoNum type="arabicPeriod"/>
                <a:tabLst>
                  <a:tab pos="320378" algn="l"/>
                </a:tabLst>
              </a:pPr>
              <a:r>
                <a:rPr sz="750" dirty="0">
                  <a:latin typeface="Arial"/>
                  <a:cs typeface="Arial"/>
                </a:rPr>
                <a:t>Que nous </a:t>
              </a:r>
              <a:r>
                <a:rPr sz="750" spc="-3" dirty="0">
                  <a:latin typeface="Arial"/>
                  <a:cs typeface="Arial"/>
                </a:rPr>
                <a:t>apprend cet objet </a:t>
              </a:r>
              <a:r>
                <a:rPr sz="750" dirty="0">
                  <a:latin typeface="Arial"/>
                  <a:cs typeface="Arial"/>
                </a:rPr>
                <a:t>sur </a:t>
              </a:r>
              <a:r>
                <a:rPr sz="750" spc="-3" dirty="0">
                  <a:latin typeface="Arial"/>
                  <a:cs typeface="Arial"/>
                </a:rPr>
                <a:t>l’Holocauste </a:t>
              </a:r>
              <a:r>
                <a:rPr sz="750" dirty="0">
                  <a:latin typeface="Arial"/>
                  <a:cs typeface="Arial"/>
                </a:rPr>
                <a:t>? Sur </a:t>
              </a:r>
              <a:r>
                <a:rPr sz="750" spc="-3" dirty="0">
                  <a:latin typeface="Arial"/>
                  <a:cs typeface="Arial"/>
                </a:rPr>
                <a:t>la Deuxième Guerre mondiale</a:t>
              </a:r>
              <a:r>
                <a:rPr sz="750" spc="41" dirty="0">
                  <a:latin typeface="Arial"/>
                  <a:cs typeface="Arial"/>
                </a:rPr>
                <a:t> </a:t>
              </a:r>
              <a:r>
                <a:rPr sz="750" dirty="0">
                  <a:latin typeface="Arial"/>
                  <a:cs typeface="Arial"/>
                </a:rPr>
                <a:t>?</a:t>
              </a:r>
            </a:p>
            <a:p>
              <a:pPr>
                <a:lnSpc>
                  <a:spcPct val="100000"/>
                </a:lnSpc>
                <a:buAutoNum type="arabicPeriod"/>
              </a:pPr>
              <a:endParaRPr sz="818" dirty="0">
                <a:latin typeface="Arial"/>
                <a:cs typeface="Arial"/>
              </a:endParaRPr>
            </a:p>
            <a:p>
              <a:pPr marL="319945" indent="-155859">
                <a:spcBef>
                  <a:spcPts val="658"/>
                </a:spcBef>
                <a:buAutoNum type="arabicPeriod"/>
                <a:tabLst>
                  <a:tab pos="320378" algn="l"/>
                </a:tabLst>
              </a:pPr>
              <a:r>
                <a:rPr sz="750" spc="-3" dirty="0">
                  <a:latin typeface="Arial"/>
                  <a:cs typeface="Arial"/>
                </a:rPr>
                <a:t>Des </a:t>
              </a:r>
              <a:r>
                <a:rPr sz="750" dirty="0">
                  <a:latin typeface="Arial"/>
                  <a:cs typeface="Arial"/>
                </a:rPr>
                <a:t>objets comme </a:t>
              </a:r>
              <a:r>
                <a:rPr sz="750" spc="-3" dirty="0">
                  <a:latin typeface="Arial"/>
                  <a:cs typeface="Arial"/>
                </a:rPr>
                <a:t>celui-ci existent-ils aujourd’hui</a:t>
              </a:r>
              <a:r>
                <a:rPr sz="750" dirty="0">
                  <a:latin typeface="Arial"/>
                  <a:cs typeface="Arial"/>
                </a:rPr>
                <a:t> ?</a:t>
              </a:r>
            </a:p>
          </p:txBody>
        </p:sp>
        <p:sp>
          <p:nvSpPr>
            <p:cNvPr id="16" name="object 16"/>
            <p:cNvSpPr/>
            <p:nvPr/>
          </p:nvSpPr>
          <p:spPr>
            <a:xfrm>
              <a:off x="4180124" y="5732491"/>
              <a:ext cx="3955473" cy="0"/>
            </a:xfrm>
            <a:custGeom>
              <a:avLst/>
              <a:gdLst/>
              <a:ahLst/>
              <a:cxnLst/>
              <a:rect l="l" t="t" r="r" b="b"/>
              <a:pathLst>
                <a:path w="5801359">
                  <a:moveTo>
                    <a:pt x="0" y="0"/>
                  </a:moveTo>
                  <a:lnTo>
                    <a:pt x="5801233" y="0"/>
                  </a:lnTo>
                </a:path>
              </a:pathLst>
            </a:custGeom>
            <a:ln w="6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17" name="object 17"/>
            <p:cNvSpPr/>
            <p:nvPr/>
          </p:nvSpPr>
          <p:spPr>
            <a:xfrm>
              <a:off x="3452813" y="235094"/>
              <a:ext cx="4032972" cy="113434"/>
            </a:xfrm>
            <a:custGeom>
              <a:avLst/>
              <a:gdLst/>
              <a:ahLst/>
              <a:cxnLst/>
              <a:rect l="l" t="t" r="r" b="b"/>
              <a:pathLst>
                <a:path w="5915025" h="166370">
                  <a:moveTo>
                    <a:pt x="0" y="166370"/>
                  </a:moveTo>
                  <a:lnTo>
                    <a:pt x="5915025" y="166370"/>
                  </a:lnTo>
                  <a:lnTo>
                    <a:pt x="5915025" y="0"/>
                  </a:lnTo>
                  <a:lnTo>
                    <a:pt x="0" y="0"/>
                  </a:lnTo>
                  <a:lnTo>
                    <a:pt x="0" y="166370"/>
                  </a:lnTo>
                  <a:close/>
                </a:path>
              </a:pathLst>
            </a:custGeom>
            <a:solidFill>
              <a:srgbClr val="F16431"/>
            </a:solid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18" name="object 18"/>
            <p:cNvSpPr/>
            <p:nvPr/>
          </p:nvSpPr>
          <p:spPr>
            <a:xfrm>
              <a:off x="3452812" y="235094"/>
              <a:ext cx="4261139" cy="113434"/>
            </a:xfrm>
            <a:custGeom>
              <a:avLst/>
              <a:gdLst/>
              <a:ahLst/>
              <a:cxnLst/>
              <a:rect l="l" t="t" r="r" b="b"/>
              <a:pathLst>
                <a:path w="6249670" h="166370">
                  <a:moveTo>
                    <a:pt x="0" y="166370"/>
                  </a:moveTo>
                  <a:lnTo>
                    <a:pt x="6249670" y="166370"/>
                  </a:lnTo>
                  <a:lnTo>
                    <a:pt x="6249670" y="0"/>
                  </a:lnTo>
                  <a:lnTo>
                    <a:pt x="0" y="0"/>
                  </a:lnTo>
                  <a:lnTo>
                    <a:pt x="0" y="166370"/>
                  </a:lnTo>
                  <a:close/>
                </a:path>
              </a:pathLst>
            </a:custGeom>
            <a:ln w="25400">
              <a:solidFill>
                <a:srgbClr val="F16431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19" name="object 19"/>
            <p:cNvSpPr/>
            <p:nvPr/>
          </p:nvSpPr>
          <p:spPr>
            <a:xfrm>
              <a:off x="7485784" y="229466"/>
              <a:ext cx="1259898" cy="129453"/>
            </a:xfrm>
            <a:custGeom>
              <a:avLst/>
              <a:gdLst/>
              <a:ahLst/>
              <a:cxnLst/>
              <a:rect l="l" t="t" r="r" b="b"/>
              <a:pathLst>
                <a:path w="1847850" h="189865">
                  <a:moveTo>
                    <a:pt x="0" y="189865"/>
                  </a:moveTo>
                  <a:lnTo>
                    <a:pt x="1847850" y="189865"/>
                  </a:lnTo>
                  <a:lnTo>
                    <a:pt x="1847850" y="0"/>
                  </a:lnTo>
                  <a:lnTo>
                    <a:pt x="0" y="0"/>
                  </a:lnTo>
                  <a:lnTo>
                    <a:pt x="0" y="189865"/>
                  </a:lnTo>
                  <a:close/>
                </a:path>
              </a:pathLst>
            </a:custGeom>
            <a:solidFill>
              <a:srgbClr val="79C142"/>
            </a:solid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6516053" y="235527"/>
              <a:ext cx="900113" cy="92613"/>
            </a:xfrm>
            <a:prstGeom prst="rect">
              <a:avLst/>
            </a:prstGeom>
          </p:spPr>
          <p:txBody>
            <a:bodyPr vert="horz" wrap="square" lIns="0" tIns="8659" rIns="0" bIns="0" rtlCol="0">
              <a:spAutoFit/>
            </a:bodyPr>
            <a:lstStyle/>
            <a:p>
              <a:pPr marL="8659">
                <a:spcBef>
                  <a:spcPts val="68"/>
                </a:spcBef>
              </a:pPr>
              <a:r>
                <a:rPr sz="545" dirty="0">
                  <a:solidFill>
                    <a:srgbClr val="FFFFFF"/>
                  </a:solidFill>
                  <a:latin typeface="Arial"/>
                  <a:cs typeface="Arial"/>
                </a:rPr>
                <a:t>Fiche </a:t>
              </a:r>
              <a:r>
                <a:rPr sz="545" spc="-3" dirty="0">
                  <a:solidFill>
                    <a:srgbClr val="FFFFFF"/>
                  </a:solidFill>
                  <a:latin typeface="Arial"/>
                  <a:cs typeface="Arial"/>
                </a:rPr>
                <a:t>d’analyse d’un</a:t>
              </a:r>
              <a:r>
                <a:rPr sz="545" spc="-31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545" spc="-3" dirty="0">
                  <a:solidFill>
                    <a:srgbClr val="FFFFFF"/>
                  </a:solidFill>
                  <a:latin typeface="Arial"/>
                  <a:cs typeface="Arial"/>
                </a:rPr>
                <a:t>artefact</a:t>
              </a:r>
              <a:endParaRPr sz="545">
                <a:latin typeface="Arial"/>
                <a:cs typeface="Arial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459732" y="144799"/>
            <a:ext cx="5292870" cy="6382628"/>
            <a:chOff x="3452812" y="168420"/>
            <a:chExt cx="5292870" cy="6382628"/>
          </a:xfrm>
        </p:grpSpPr>
        <p:sp>
          <p:nvSpPr>
            <p:cNvPr id="23" name="object 2"/>
            <p:cNvSpPr txBox="1"/>
            <p:nvPr/>
          </p:nvSpPr>
          <p:spPr>
            <a:xfrm>
              <a:off x="5461202" y="6458435"/>
              <a:ext cx="1270288" cy="92613"/>
            </a:xfrm>
            <a:prstGeom prst="rect">
              <a:avLst/>
            </a:prstGeom>
          </p:spPr>
          <p:txBody>
            <a:bodyPr vert="horz" wrap="square" lIns="0" tIns="8659" rIns="0" bIns="0" rtlCol="0">
              <a:spAutoFit/>
            </a:bodyPr>
            <a:lstStyle/>
            <a:p>
              <a:pPr marL="8659">
                <a:spcBef>
                  <a:spcPts val="68"/>
                </a:spcBef>
              </a:pPr>
              <a:r>
                <a:rPr sz="545" dirty="0">
                  <a:latin typeface="Arial"/>
                  <a:cs typeface="Arial"/>
                </a:rPr>
                <a:t>© </a:t>
              </a:r>
              <a:r>
                <a:rPr sz="545" spc="-3" dirty="0">
                  <a:latin typeface="Arial"/>
                  <a:cs typeface="Arial"/>
                </a:rPr>
                <a:t>Musée de l’Holocauste Montréal,</a:t>
              </a:r>
              <a:r>
                <a:rPr sz="545" dirty="0">
                  <a:latin typeface="Arial"/>
                  <a:cs typeface="Arial"/>
                </a:rPr>
                <a:t> </a:t>
              </a:r>
              <a:r>
                <a:rPr sz="545" spc="-3" dirty="0">
                  <a:latin typeface="Arial"/>
                  <a:cs typeface="Arial"/>
                </a:rPr>
                <a:t>2019</a:t>
              </a:r>
              <a:endParaRPr sz="545">
                <a:latin typeface="Arial"/>
                <a:cs typeface="Arial"/>
              </a:endParaRPr>
            </a:p>
          </p:txBody>
        </p:sp>
        <p:sp>
          <p:nvSpPr>
            <p:cNvPr id="24" name="object 3"/>
            <p:cNvSpPr txBox="1"/>
            <p:nvPr/>
          </p:nvSpPr>
          <p:spPr>
            <a:xfrm>
              <a:off x="4187051" y="561802"/>
              <a:ext cx="3818659" cy="218673"/>
            </a:xfrm>
            <a:prstGeom prst="rect">
              <a:avLst/>
            </a:prstGeom>
          </p:spPr>
          <p:txBody>
            <a:bodyPr vert="horz" wrap="square" lIns="0" tIns="8659" rIns="0" bIns="0" rtlCol="0">
              <a:spAutoFit/>
            </a:bodyPr>
            <a:lstStyle/>
            <a:p>
              <a:pPr marL="8659">
                <a:spcBef>
                  <a:spcPts val="68"/>
                </a:spcBef>
              </a:pPr>
              <a:r>
                <a:rPr sz="1364" dirty="0">
                  <a:solidFill>
                    <a:srgbClr val="808080"/>
                  </a:solidFill>
                  <a:latin typeface="Arial"/>
                  <a:cs typeface="Arial"/>
                </a:rPr>
                <a:t>FICHE </a:t>
              </a:r>
              <a:r>
                <a:rPr sz="1364" spc="-3" dirty="0">
                  <a:solidFill>
                    <a:srgbClr val="808080"/>
                  </a:solidFill>
                  <a:latin typeface="Arial"/>
                  <a:cs typeface="Arial"/>
                </a:rPr>
                <a:t>D’ANALYSE D’UN </a:t>
              </a:r>
              <a:r>
                <a:rPr sz="1364" dirty="0">
                  <a:solidFill>
                    <a:srgbClr val="808080"/>
                  </a:solidFill>
                  <a:latin typeface="Arial"/>
                  <a:cs typeface="Arial"/>
                </a:rPr>
                <a:t>TÉMOIGNAGE</a:t>
              </a:r>
              <a:r>
                <a:rPr sz="1364" spc="-41" dirty="0">
                  <a:solidFill>
                    <a:srgbClr val="808080"/>
                  </a:solidFill>
                  <a:latin typeface="Arial"/>
                  <a:cs typeface="Arial"/>
                </a:rPr>
                <a:t> </a:t>
              </a:r>
              <a:r>
                <a:rPr sz="1364" spc="-3" dirty="0">
                  <a:solidFill>
                    <a:srgbClr val="808080"/>
                  </a:solidFill>
                  <a:latin typeface="Arial"/>
                  <a:cs typeface="Arial"/>
                </a:rPr>
                <a:t>VIDÉO</a:t>
              </a:r>
              <a:endParaRPr sz="1364">
                <a:latin typeface="Arial"/>
                <a:cs typeface="Arial"/>
              </a:endParaRPr>
            </a:p>
          </p:txBody>
        </p:sp>
        <p:sp>
          <p:nvSpPr>
            <p:cNvPr id="25" name="object 4"/>
            <p:cNvSpPr txBox="1"/>
            <p:nvPr/>
          </p:nvSpPr>
          <p:spPr>
            <a:xfrm>
              <a:off x="4061321" y="1037255"/>
              <a:ext cx="4051589" cy="1782947"/>
            </a:xfrm>
            <a:prstGeom prst="rect">
              <a:avLst/>
            </a:prstGeom>
          </p:spPr>
          <p:txBody>
            <a:bodyPr vert="horz" wrap="square" lIns="0" tIns="8659" rIns="0" bIns="0" rtlCol="0">
              <a:spAutoFit/>
            </a:bodyPr>
            <a:lstStyle/>
            <a:p>
              <a:pPr marL="8659" marR="242015">
                <a:lnSpc>
                  <a:spcPct val="110900"/>
                </a:lnSpc>
                <a:spcBef>
                  <a:spcPts val="68"/>
                </a:spcBef>
              </a:pPr>
              <a:r>
                <a:rPr sz="750" spc="-3" dirty="0">
                  <a:latin typeface="Arial"/>
                  <a:cs typeface="Arial"/>
                </a:rPr>
                <a:t>Vous allez regarder un </a:t>
              </a:r>
              <a:r>
                <a:rPr sz="750" spc="-7" dirty="0">
                  <a:latin typeface="Arial"/>
                  <a:cs typeface="Arial"/>
                </a:rPr>
                <a:t>clip </a:t>
              </a:r>
              <a:r>
                <a:rPr sz="750" spc="-3" dirty="0">
                  <a:latin typeface="Arial"/>
                  <a:cs typeface="Arial"/>
                </a:rPr>
                <a:t>vidéo extrait d’un témoignage d’un survivant ou d’un témoin de  l’Holocauste.</a:t>
              </a:r>
              <a:endParaRPr sz="750">
                <a:latin typeface="Arial"/>
                <a:cs typeface="Arial"/>
              </a:endParaRPr>
            </a:p>
            <a:p>
              <a:pPr>
                <a:spcBef>
                  <a:spcPts val="10"/>
                </a:spcBef>
              </a:pPr>
              <a:endParaRPr sz="920">
                <a:latin typeface="Arial"/>
                <a:cs typeface="Arial"/>
              </a:endParaRPr>
            </a:p>
            <a:p>
              <a:pPr marL="8659"/>
              <a:r>
                <a:rPr sz="750" b="1" spc="-3" dirty="0">
                  <a:solidFill>
                    <a:srgbClr val="F16431"/>
                  </a:solidFill>
                  <a:latin typeface="Arial"/>
                  <a:cs typeface="Arial"/>
                </a:rPr>
                <a:t>Consignes</a:t>
              </a:r>
              <a:endParaRPr sz="750">
                <a:latin typeface="Arial"/>
                <a:cs typeface="Arial"/>
              </a:endParaRPr>
            </a:p>
            <a:p>
              <a:pPr>
                <a:spcBef>
                  <a:spcPts val="31"/>
                </a:spcBef>
              </a:pPr>
              <a:endParaRPr sz="920">
                <a:latin typeface="Arial"/>
                <a:cs typeface="Arial"/>
              </a:endParaRPr>
            </a:p>
            <a:p>
              <a:pPr marL="319945" indent="-155859">
                <a:buAutoNum type="arabicPeriod"/>
                <a:tabLst>
                  <a:tab pos="320378" algn="l"/>
                </a:tabLst>
              </a:pPr>
              <a:r>
                <a:rPr sz="750" spc="-3" dirty="0">
                  <a:latin typeface="Arial"/>
                  <a:cs typeface="Arial"/>
                </a:rPr>
                <a:t>Avant </a:t>
              </a:r>
              <a:r>
                <a:rPr sz="750" dirty="0">
                  <a:latin typeface="Arial"/>
                  <a:cs typeface="Arial"/>
                </a:rPr>
                <a:t>de </a:t>
              </a:r>
              <a:r>
                <a:rPr sz="750" spc="-3" dirty="0">
                  <a:latin typeface="Arial"/>
                  <a:cs typeface="Arial"/>
                </a:rPr>
                <a:t>regarder le clip, lisez la </a:t>
              </a:r>
              <a:r>
                <a:rPr sz="750" dirty="0">
                  <a:latin typeface="Arial"/>
                  <a:cs typeface="Arial"/>
                </a:rPr>
                <a:t>biographie de </a:t>
              </a:r>
              <a:r>
                <a:rPr sz="750" spc="-3" dirty="0">
                  <a:latin typeface="Arial"/>
                  <a:cs typeface="Arial"/>
                </a:rPr>
                <a:t>la </a:t>
              </a:r>
              <a:r>
                <a:rPr sz="750" dirty="0">
                  <a:latin typeface="Arial"/>
                  <a:cs typeface="Arial"/>
                </a:rPr>
                <a:t>personne.</a:t>
              </a:r>
              <a:endParaRPr sz="750">
                <a:latin typeface="Arial"/>
                <a:cs typeface="Arial"/>
              </a:endParaRPr>
            </a:p>
            <a:p>
              <a:pPr marL="319945" marR="250674" indent="-155859">
                <a:lnSpc>
                  <a:spcPct val="110000"/>
                </a:lnSpc>
                <a:spcBef>
                  <a:spcPts val="10"/>
                </a:spcBef>
                <a:buAutoNum type="arabicPeriod"/>
                <a:tabLst>
                  <a:tab pos="320378" algn="l"/>
                </a:tabLst>
              </a:pPr>
              <a:r>
                <a:rPr sz="750" spc="-3" dirty="0">
                  <a:latin typeface="Arial"/>
                  <a:cs typeface="Arial"/>
                </a:rPr>
                <a:t>Répondez </a:t>
              </a:r>
              <a:r>
                <a:rPr sz="750" dirty="0">
                  <a:latin typeface="Arial"/>
                  <a:cs typeface="Arial"/>
                </a:rPr>
                <a:t>aux questions </a:t>
              </a:r>
              <a:r>
                <a:rPr sz="750" spc="-3" dirty="0">
                  <a:latin typeface="Arial"/>
                  <a:cs typeface="Arial"/>
                </a:rPr>
                <a:t>suivantes, selon </a:t>
              </a:r>
              <a:r>
                <a:rPr sz="750" dirty="0">
                  <a:latin typeface="Arial"/>
                  <a:cs typeface="Arial"/>
                </a:rPr>
                <a:t>ce que </a:t>
              </a:r>
              <a:r>
                <a:rPr sz="750" spc="-3" dirty="0">
                  <a:latin typeface="Arial"/>
                  <a:cs typeface="Arial"/>
                </a:rPr>
                <a:t>la </a:t>
              </a:r>
              <a:r>
                <a:rPr sz="750" dirty="0">
                  <a:latin typeface="Arial"/>
                  <a:cs typeface="Arial"/>
                </a:rPr>
                <a:t>personne </a:t>
              </a:r>
              <a:r>
                <a:rPr sz="750" spc="-3" dirty="0">
                  <a:latin typeface="Arial"/>
                  <a:cs typeface="Arial"/>
                </a:rPr>
                <a:t>interviewée raconte.  (Certaines questions ne s’appliqueront pas </a:t>
              </a:r>
              <a:r>
                <a:rPr sz="750" dirty="0">
                  <a:latin typeface="Arial"/>
                  <a:cs typeface="Arial"/>
                </a:rPr>
                <a:t>à </a:t>
              </a:r>
              <a:r>
                <a:rPr sz="750" spc="-3" dirty="0">
                  <a:latin typeface="Arial"/>
                  <a:cs typeface="Arial"/>
                </a:rPr>
                <a:t>votre clip)</a:t>
              </a:r>
              <a:r>
                <a:rPr sz="750" spc="-7" dirty="0">
                  <a:latin typeface="Arial"/>
                  <a:cs typeface="Arial"/>
                </a:rPr>
                <a:t> </a:t>
              </a:r>
              <a:r>
                <a:rPr sz="750" dirty="0">
                  <a:latin typeface="Arial"/>
                  <a:cs typeface="Arial"/>
                </a:rPr>
                <a:t>:</a:t>
              </a:r>
              <a:endParaRPr sz="750">
                <a:latin typeface="Arial"/>
                <a:cs typeface="Arial"/>
              </a:endParaRPr>
            </a:p>
            <a:p>
              <a:pPr>
                <a:spcBef>
                  <a:spcPts val="14"/>
                </a:spcBef>
              </a:pPr>
              <a:endParaRPr sz="920">
                <a:latin typeface="Arial"/>
                <a:cs typeface="Arial"/>
              </a:endParaRPr>
            </a:p>
            <a:p>
              <a:pPr marL="8659"/>
              <a:r>
                <a:rPr sz="750" b="1" spc="-3" dirty="0">
                  <a:solidFill>
                    <a:srgbClr val="F16431"/>
                  </a:solidFill>
                  <a:latin typeface="Arial"/>
                  <a:cs typeface="Arial"/>
                </a:rPr>
                <a:t>Questions</a:t>
              </a:r>
              <a:endParaRPr sz="750">
                <a:latin typeface="Arial"/>
                <a:cs typeface="Arial"/>
              </a:endParaRPr>
            </a:p>
            <a:p>
              <a:pPr>
                <a:spcBef>
                  <a:spcPts val="24"/>
                </a:spcBef>
              </a:pPr>
              <a:endParaRPr sz="784">
                <a:latin typeface="Arial"/>
                <a:cs typeface="Arial"/>
              </a:endParaRPr>
            </a:p>
            <a:p>
              <a:pPr marL="319945" indent="-155859">
                <a:buAutoNum type="arabicPeriod"/>
                <a:tabLst>
                  <a:tab pos="320378" algn="l"/>
                  <a:tab pos="4042389" algn="l"/>
                </a:tabLst>
              </a:pPr>
              <a:r>
                <a:rPr sz="750" spc="-3" dirty="0">
                  <a:latin typeface="Arial"/>
                  <a:cs typeface="Arial"/>
                </a:rPr>
                <a:t>Nom </a:t>
              </a:r>
              <a:r>
                <a:rPr sz="750" dirty="0">
                  <a:latin typeface="Arial"/>
                  <a:cs typeface="Arial"/>
                </a:rPr>
                <a:t>de </a:t>
              </a:r>
              <a:r>
                <a:rPr sz="750" spc="-3" dirty="0">
                  <a:latin typeface="Arial"/>
                  <a:cs typeface="Arial"/>
                </a:rPr>
                <a:t>la </a:t>
              </a:r>
              <a:r>
                <a:rPr sz="750" dirty="0">
                  <a:latin typeface="Arial"/>
                  <a:cs typeface="Arial"/>
                </a:rPr>
                <a:t>personne </a:t>
              </a:r>
              <a:r>
                <a:rPr sz="750" spc="-3" dirty="0">
                  <a:latin typeface="Arial"/>
                  <a:cs typeface="Arial"/>
                </a:rPr>
                <a:t>interviewée</a:t>
              </a:r>
              <a:r>
                <a:rPr sz="750" spc="-37" dirty="0">
                  <a:latin typeface="Arial"/>
                  <a:cs typeface="Arial"/>
                </a:rPr>
                <a:t> </a:t>
              </a:r>
              <a:r>
                <a:rPr sz="750" spc="3" dirty="0">
                  <a:latin typeface="Arial"/>
                  <a:cs typeface="Arial"/>
                </a:rPr>
                <a:t>:</a:t>
              </a:r>
              <a:r>
                <a:rPr sz="750" u="sng" dirty="0"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</a:rPr>
                <a:t> 	</a:t>
              </a:r>
              <a:endParaRPr sz="750">
                <a:latin typeface="Arial"/>
                <a:cs typeface="Arial"/>
              </a:endParaRPr>
            </a:p>
            <a:p>
              <a:pPr>
                <a:spcBef>
                  <a:spcPts val="20"/>
                </a:spcBef>
                <a:buFont typeface="Arial"/>
                <a:buAutoNum type="arabicPeriod"/>
              </a:pPr>
              <a:endParaRPr sz="920">
                <a:latin typeface="Arial"/>
                <a:cs typeface="Arial"/>
              </a:endParaRPr>
            </a:p>
            <a:p>
              <a:pPr marL="319945" indent="-155859">
                <a:buAutoNum type="arabicPeriod"/>
                <a:tabLst>
                  <a:tab pos="320378" algn="l"/>
                </a:tabLst>
              </a:pPr>
              <a:r>
                <a:rPr sz="750" spc="-3" dirty="0">
                  <a:latin typeface="Arial"/>
                  <a:cs typeface="Arial"/>
                </a:rPr>
                <a:t>De </a:t>
              </a:r>
              <a:r>
                <a:rPr sz="750" dirty="0">
                  <a:latin typeface="Arial"/>
                  <a:cs typeface="Arial"/>
                </a:rPr>
                <a:t>quel </a:t>
              </a:r>
              <a:r>
                <a:rPr sz="750" spc="-3" dirty="0">
                  <a:latin typeface="Arial"/>
                  <a:cs typeface="Arial"/>
                </a:rPr>
                <a:t>événement la </a:t>
              </a:r>
              <a:r>
                <a:rPr sz="750" dirty="0">
                  <a:latin typeface="Arial"/>
                  <a:cs typeface="Arial"/>
                </a:rPr>
                <a:t>personne </a:t>
              </a:r>
              <a:r>
                <a:rPr sz="750" spc="-3" dirty="0">
                  <a:latin typeface="Arial"/>
                  <a:cs typeface="Arial"/>
                </a:rPr>
                <a:t>parle-t-elle?</a:t>
              </a:r>
              <a:endParaRPr sz="750">
                <a:latin typeface="Arial"/>
                <a:cs typeface="Arial"/>
              </a:endParaRPr>
            </a:p>
          </p:txBody>
        </p:sp>
        <p:sp>
          <p:nvSpPr>
            <p:cNvPr id="26" name="object 5"/>
            <p:cNvSpPr/>
            <p:nvPr/>
          </p:nvSpPr>
          <p:spPr>
            <a:xfrm>
              <a:off x="4369204" y="3001328"/>
              <a:ext cx="3766272" cy="0"/>
            </a:xfrm>
            <a:custGeom>
              <a:avLst/>
              <a:gdLst/>
              <a:ahLst/>
              <a:cxnLst/>
              <a:rect l="l" t="t" r="r" b="b"/>
              <a:pathLst>
                <a:path w="5523865">
                  <a:moveTo>
                    <a:pt x="0" y="0"/>
                  </a:moveTo>
                  <a:lnTo>
                    <a:pt x="5523865" y="0"/>
                  </a:lnTo>
                </a:path>
              </a:pathLst>
            </a:custGeom>
            <a:ln w="6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27" name="object 6"/>
            <p:cNvSpPr txBox="1"/>
            <p:nvPr/>
          </p:nvSpPr>
          <p:spPr>
            <a:xfrm>
              <a:off x="4217185" y="3124634"/>
              <a:ext cx="1921452" cy="124597"/>
            </a:xfrm>
            <a:prstGeom prst="rect">
              <a:avLst/>
            </a:prstGeom>
          </p:spPr>
          <p:txBody>
            <a:bodyPr vert="horz" wrap="square" lIns="0" tIns="9092" rIns="0" bIns="0" rtlCol="0">
              <a:spAutoFit/>
            </a:bodyPr>
            <a:lstStyle/>
            <a:p>
              <a:pPr marL="8659">
                <a:spcBef>
                  <a:spcPts val="72"/>
                </a:spcBef>
              </a:pPr>
              <a:r>
                <a:rPr sz="750" spc="-3" dirty="0">
                  <a:latin typeface="Arial"/>
                  <a:cs typeface="Arial"/>
                </a:rPr>
                <a:t>3. </a:t>
              </a:r>
              <a:r>
                <a:rPr sz="750" dirty="0">
                  <a:latin typeface="Arial"/>
                  <a:cs typeface="Arial"/>
                </a:rPr>
                <a:t>Quand </a:t>
              </a:r>
              <a:r>
                <a:rPr sz="750" spc="-7" dirty="0">
                  <a:latin typeface="Arial"/>
                  <a:cs typeface="Arial"/>
                </a:rPr>
                <a:t>et </a:t>
              </a:r>
              <a:r>
                <a:rPr sz="750" dirty="0">
                  <a:latin typeface="Arial"/>
                  <a:cs typeface="Arial"/>
                </a:rPr>
                <a:t>où </a:t>
              </a:r>
              <a:r>
                <a:rPr sz="750" spc="-3" dirty="0">
                  <a:latin typeface="Arial"/>
                  <a:cs typeface="Arial"/>
                </a:rPr>
                <a:t>cet événement a-t-il </a:t>
              </a:r>
              <a:r>
                <a:rPr sz="750" dirty="0">
                  <a:latin typeface="Arial"/>
                  <a:cs typeface="Arial"/>
                </a:rPr>
                <a:t>eu</a:t>
              </a:r>
              <a:r>
                <a:rPr sz="750" spc="3" dirty="0">
                  <a:latin typeface="Arial"/>
                  <a:cs typeface="Arial"/>
                </a:rPr>
                <a:t> </a:t>
              </a:r>
              <a:r>
                <a:rPr sz="750" spc="-3" dirty="0">
                  <a:latin typeface="Arial"/>
                  <a:cs typeface="Arial"/>
                </a:rPr>
                <a:t>lieu?</a:t>
              </a:r>
              <a:endParaRPr sz="750">
                <a:latin typeface="Arial"/>
                <a:cs typeface="Arial"/>
              </a:endParaRPr>
            </a:p>
          </p:txBody>
        </p:sp>
        <p:sp>
          <p:nvSpPr>
            <p:cNvPr id="28" name="object 7"/>
            <p:cNvSpPr/>
            <p:nvPr/>
          </p:nvSpPr>
          <p:spPr>
            <a:xfrm>
              <a:off x="4364009" y="3460605"/>
              <a:ext cx="3771467" cy="0"/>
            </a:xfrm>
            <a:custGeom>
              <a:avLst/>
              <a:gdLst/>
              <a:ahLst/>
              <a:cxnLst/>
              <a:rect l="l" t="t" r="r" b="b"/>
              <a:pathLst>
                <a:path w="5531484">
                  <a:moveTo>
                    <a:pt x="0" y="0"/>
                  </a:moveTo>
                  <a:lnTo>
                    <a:pt x="5531484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29" name="object 8"/>
            <p:cNvSpPr/>
            <p:nvPr/>
          </p:nvSpPr>
          <p:spPr>
            <a:xfrm>
              <a:off x="4364009" y="3851477"/>
              <a:ext cx="3771467" cy="0"/>
            </a:xfrm>
            <a:custGeom>
              <a:avLst/>
              <a:gdLst/>
              <a:ahLst/>
              <a:cxnLst/>
              <a:rect l="l" t="t" r="r" b="b"/>
              <a:pathLst>
                <a:path w="5531484">
                  <a:moveTo>
                    <a:pt x="0" y="0"/>
                  </a:moveTo>
                  <a:lnTo>
                    <a:pt x="5531484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30" name="object 9"/>
            <p:cNvSpPr/>
            <p:nvPr/>
          </p:nvSpPr>
          <p:spPr>
            <a:xfrm>
              <a:off x="4364009" y="4220354"/>
              <a:ext cx="3771467" cy="0"/>
            </a:xfrm>
            <a:custGeom>
              <a:avLst/>
              <a:gdLst/>
              <a:ahLst/>
              <a:cxnLst/>
              <a:rect l="l" t="t" r="r" b="b"/>
              <a:pathLst>
                <a:path w="5531484">
                  <a:moveTo>
                    <a:pt x="0" y="0"/>
                  </a:moveTo>
                  <a:lnTo>
                    <a:pt x="5531484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31" name="object 10"/>
            <p:cNvSpPr txBox="1"/>
            <p:nvPr/>
          </p:nvSpPr>
          <p:spPr>
            <a:xfrm>
              <a:off x="4217185" y="3572481"/>
              <a:ext cx="2462213" cy="890319"/>
            </a:xfrm>
            <a:prstGeom prst="rect">
              <a:avLst/>
            </a:prstGeom>
          </p:spPr>
          <p:txBody>
            <a:bodyPr vert="horz" wrap="square" lIns="0" tIns="9092" rIns="0" bIns="0" rtlCol="0">
              <a:spAutoFit/>
            </a:bodyPr>
            <a:lstStyle/>
            <a:p>
              <a:pPr marL="164085" indent="-155859">
                <a:spcBef>
                  <a:spcPts val="72"/>
                </a:spcBef>
                <a:buAutoNum type="arabicPeriod" startAt="4"/>
                <a:tabLst>
                  <a:tab pos="164518" algn="l"/>
                </a:tabLst>
              </a:pPr>
              <a:r>
                <a:rPr sz="750" dirty="0">
                  <a:latin typeface="Arial"/>
                  <a:cs typeface="Arial"/>
                </a:rPr>
                <a:t>Quel </a:t>
              </a:r>
              <a:r>
                <a:rPr sz="750" spc="-3" dirty="0">
                  <a:latin typeface="Arial"/>
                  <a:cs typeface="Arial"/>
                </a:rPr>
                <a:t>âge </a:t>
              </a:r>
              <a:r>
                <a:rPr sz="750" dirty="0">
                  <a:latin typeface="Arial"/>
                  <a:cs typeface="Arial"/>
                </a:rPr>
                <a:t>la personne </a:t>
              </a:r>
              <a:r>
                <a:rPr sz="750" spc="-3" dirty="0">
                  <a:latin typeface="Arial"/>
                  <a:cs typeface="Arial"/>
                </a:rPr>
                <a:t>avait-elle </a:t>
              </a:r>
              <a:r>
                <a:rPr sz="750" dirty="0">
                  <a:latin typeface="Arial"/>
                  <a:cs typeface="Arial"/>
                </a:rPr>
                <a:t>à</a:t>
              </a:r>
              <a:r>
                <a:rPr sz="750" spc="-10" dirty="0">
                  <a:latin typeface="Arial"/>
                  <a:cs typeface="Arial"/>
                </a:rPr>
                <a:t> </a:t>
              </a:r>
              <a:r>
                <a:rPr sz="750" spc="-3" dirty="0">
                  <a:latin typeface="Arial"/>
                  <a:cs typeface="Arial"/>
                </a:rPr>
                <a:t>l’époque?</a:t>
              </a:r>
              <a:endParaRPr sz="750" dirty="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buFont typeface="Arial"/>
                <a:buAutoNum type="arabicPeriod" startAt="4"/>
              </a:pPr>
              <a:endParaRPr sz="818" dirty="0">
                <a:latin typeface="Arial"/>
                <a:cs typeface="Arial"/>
              </a:endParaRPr>
            </a:p>
            <a:p>
              <a:pPr>
                <a:spcBef>
                  <a:spcPts val="3"/>
                </a:spcBef>
                <a:buFont typeface="Arial"/>
                <a:buAutoNum type="arabicPeriod" startAt="4"/>
              </a:pPr>
              <a:endParaRPr sz="920" dirty="0">
                <a:latin typeface="Arial"/>
                <a:cs typeface="Arial"/>
              </a:endParaRPr>
            </a:p>
            <a:p>
              <a:pPr marL="164085" indent="-155859">
                <a:buAutoNum type="arabicPeriod" startAt="4"/>
                <a:tabLst>
                  <a:tab pos="164518" algn="l"/>
                </a:tabLst>
              </a:pPr>
              <a:r>
                <a:rPr sz="750" spc="-3" dirty="0">
                  <a:latin typeface="Arial"/>
                  <a:cs typeface="Arial"/>
                </a:rPr>
                <a:t>Comment a-t-elle réagi </a:t>
              </a:r>
              <a:r>
                <a:rPr sz="750" dirty="0">
                  <a:latin typeface="Arial"/>
                  <a:cs typeface="Arial"/>
                </a:rPr>
                <a:t>? </a:t>
              </a:r>
              <a:r>
                <a:rPr sz="750" spc="-3" dirty="0">
                  <a:latin typeface="Arial"/>
                  <a:cs typeface="Arial"/>
                </a:rPr>
                <a:t>Quelle action a-t-elle</a:t>
              </a:r>
              <a:r>
                <a:rPr sz="750" spc="41" dirty="0">
                  <a:latin typeface="Arial"/>
                  <a:cs typeface="Arial"/>
                </a:rPr>
                <a:t> </a:t>
              </a:r>
              <a:r>
                <a:rPr sz="750" spc="-3" dirty="0">
                  <a:latin typeface="Arial"/>
                  <a:cs typeface="Arial"/>
                </a:rPr>
                <a:t>posée?</a:t>
              </a:r>
              <a:endParaRPr sz="750" dirty="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buFont typeface="Arial"/>
                <a:buAutoNum type="arabicPeriod" startAt="4"/>
              </a:pPr>
              <a:endParaRPr sz="818" dirty="0">
                <a:latin typeface="Arial"/>
                <a:cs typeface="Arial"/>
              </a:endParaRPr>
            </a:p>
            <a:p>
              <a:pPr>
                <a:spcBef>
                  <a:spcPts val="7"/>
                </a:spcBef>
                <a:buFont typeface="Arial"/>
                <a:buAutoNum type="arabicPeriod" startAt="4"/>
              </a:pPr>
              <a:endParaRPr sz="920" dirty="0">
                <a:latin typeface="Arial"/>
                <a:cs typeface="Arial"/>
              </a:endParaRPr>
            </a:p>
            <a:p>
              <a:pPr marL="164085" indent="-155859">
                <a:buAutoNum type="arabicPeriod" startAt="4"/>
                <a:tabLst>
                  <a:tab pos="164518" algn="l"/>
                </a:tabLst>
              </a:pPr>
              <a:r>
                <a:rPr sz="750" spc="-3" dirty="0">
                  <a:latin typeface="Arial"/>
                  <a:cs typeface="Arial"/>
                </a:rPr>
                <a:t>Qu’a-t-elle </a:t>
              </a:r>
              <a:r>
                <a:rPr sz="750" dirty="0">
                  <a:latin typeface="Arial"/>
                  <a:cs typeface="Arial"/>
                </a:rPr>
                <a:t>ressenti?</a:t>
              </a:r>
            </a:p>
          </p:txBody>
        </p:sp>
        <p:sp>
          <p:nvSpPr>
            <p:cNvPr id="32" name="object 11"/>
            <p:cNvSpPr/>
            <p:nvPr/>
          </p:nvSpPr>
          <p:spPr>
            <a:xfrm>
              <a:off x="4364009" y="4646381"/>
              <a:ext cx="3771467" cy="0"/>
            </a:xfrm>
            <a:custGeom>
              <a:avLst/>
              <a:gdLst/>
              <a:ahLst/>
              <a:cxnLst/>
              <a:rect l="l" t="t" r="r" b="b"/>
              <a:pathLst>
                <a:path w="5531484">
                  <a:moveTo>
                    <a:pt x="0" y="0"/>
                  </a:moveTo>
                  <a:lnTo>
                    <a:pt x="5531484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33" name="object 12"/>
            <p:cNvSpPr txBox="1"/>
            <p:nvPr/>
          </p:nvSpPr>
          <p:spPr>
            <a:xfrm>
              <a:off x="4217185" y="4736436"/>
              <a:ext cx="2063894" cy="124160"/>
            </a:xfrm>
            <a:prstGeom prst="rect">
              <a:avLst/>
            </a:prstGeom>
          </p:spPr>
          <p:txBody>
            <a:bodyPr vert="horz" wrap="square" lIns="0" tIns="8659" rIns="0" bIns="0" rtlCol="0">
              <a:spAutoFit/>
            </a:bodyPr>
            <a:lstStyle/>
            <a:p>
              <a:pPr marL="8659">
                <a:spcBef>
                  <a:spcPts val="68"/>
                </a:spcBef>
              </a:pPr>
              <a:r>
                <a:rPr sz="750" spc="-3" dirty="0">
                  <a:latin typeface="Arial"/>
                  <a:cs typeface="Arial"/>
                </a:rPr>
                <a:t>7. </a:t>
              </a:r>
              <a:r>
                <a:rPr sz="750" dirty="0">
                  <a:latin typeface="Arial"/>
                  <a:cs typeface="Arial"/>
                </a:rPr>
                <a:t>Quel </a:t>
              </a:r>
              <a:r>
                <a:rPr sz="750" spc="-3" dirty="0">
                  <a:latin typeface="Arial"/>
                  <a:cs typeface="Arial"/>
                </a:rPr>
                <a:t>impact </a:t>
              </a:r>
              <a:r>
                <a:rPr sz="750" dirty="0">
                  <a:latin typeface="Arial"/>
                  <a:cs typeface="Arial"/>
                </a:rPr>
                <a:t>cet </a:t>
              </a:r>
              <a:r>
                <a:rPr sz="750" spc="-3" dirty="0">
                  <a:latin typeface="Arial"/>
                  <a:cs typeface="Arial"/>
                </a:rPr>
                <a:t>événement a-t-il </a:t>
              </a:r>
              <a:r>
                <a:rPr sz="750" dirty="0">
                  <a:latin typeface="Arial"/>
                  <a:cs typeface="Arial"/>
                </a:rPr>
                <a:t>eu </a:t>
              </a:r>
              <a:r>
                <a:rPr sz="750" spc="-3" dirty="0">
                  <a:latin typeface="Arial"/>
                  <a:cs typeface="Arial"/>
                </a:rPr>
                <a:t>sur</a:t>
              </a:r>
              <a:r>
                <a:rPr sz="750" spc="-10" dirty="0">
                  <a:latin typeface="Arial"/>
                  <a:cs typeface="Arial"/>
                </a:rPr>
                <a:t> </a:t>
              </a:r>
              <a:r>
                <a:rPr sz="750" spc="-3" dirty="0">
                  <a:latin typeface="Arial"/>
                  <a:cs typeface="Arial"/>
                </a:rPr>
                <a:t>elle?</a:t>
              </a:r>
              <a:endParaRPr sz="750">
                <a:latin typeface="Arial"/>
                <a:cs typeface="Arial"/>
              </a:endParaRPr>
            </a:p>
          </p:txBody>
        </p:sp>
        <p:sp>
          <p:nvSpPr>
            <p:cNvPr id="34" name="object 13"/>
            <p:cNvSpPr/>
            <p:nvPr/>
          </p:nvSpPr>
          <p:spPr>
            <a:xfrm>
              <a:off x="4369204" y="5072409"/>
              <a:ext cx="3766272" cy="0"/>
            </a:xfrm>
            <a:custGeom>
              <a:avLst/>
              <a:gdLst/>
              <a:ahLst/>
              <a:cxnLst/>
              <a:rect l="l" t="t" r="r" b="b"/>
              <a:pathLst>
                <a:path w="5523865">
                  <a:moveTo>
                    <a:pt x="0" y="0"/>
                  </a:moveTo>
                  <a:lnTo>
                    <a:pt x="5523865" y="0"/>
                  </a:lnTo>
                </a:path>
              </a:pathLst>
            </a:custGeom>
            <a:ln w="6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35" name="object 14"/>
            <p:cNvSpPr/>
            <p:nvPr/>
          </p:nvSpPr>
          <p:spPr>
            <a:xfrm>
              <a:off x="4364009" y="5568314"/>
              <a:ext cx="3771467" cy="0"/>
            </a:xfrm>
            <a:custGeom>
              <a:avLst/>
              <a:gdLst/>
              <a:ahLst/>
              <a:cxnLst/>
              <a:rect l="l" t="t" r="r" b="b"/>
              <a:pathLst>
                <a:path w="5531484">
                  <a:moveTo>
                    <a:pt x="0" y="0"/>
                  </a:moveTo>
                  <a:lnTo>
                    <a:pt x="5531484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36" name="object 15"/>
            <p:cNvSpPr txBox="1"/>
            <p:nvPr/>
          </p:nvSpPr>
          <p:spPr>
            <a:xfrm>
              <a:off x="4217185" y="5150669"/>
              <a:ext cx="3896591" cy="647829"/>
            </a:xfrm>
            <a:prstGeom prst="rect">
              <a:avLst/>
            </a:prstGeom>
          </p:spPr>
          <p:txBody>
            <a:bodyPr vert="horz" wrap="square" lIns="0" tIns="8659" rIns="0" bIns="0" rtlCol="0">
              <a:spAutoFit/>
            </a:bodyPr>
            <a:lstStyle/>
            <a:p>
              <a:pPr marL="164085" marR="3464" indent="-155859">
                <a:lnSpc>
                  <a:spcPct val="110900"/>
                </a:lnSpc>
                <a:spcBef>
                  <a:spcPts val="68"/>
                </a:spcBef>
                <a:buAutoNum type="arabicPeriod" startAt="8"/>
                <a:tabLst>
                  <a:tab pos="164518" algn="l"/>
                </a:tabLst>
              </a:pPr>
              <a:r>
                <a:rPr sz="750" spc="-3" dirty="0">
                  <a:latin typeface="Arial"/>
                  <a:cs typeface="Arial"/>
                </a:rPr>
                <a:t>Quelle </a:t>
              </a:r>
              <a:r>
                <a:rPr sz="750" dirty="0">
                  <a:latin typeface="Arial"/>
                  <a:cs typeface="Arial"/>
                </a:rPr>
                <a:t>est </a:t>
              </a:r>
              <a:r>
                <a:rPr sz="750" spc="-3" dirty="0">
                  <a:latin typeface="Arial"/>
                  <a:cs typeface="Arial"/>
                </a:rPr>
                <a:t>la réaction des autres personnes </a:t>
              </a:r>
              <a:r>
                <a:rPr sz="750" dirty="0">
                  <a:latin typeface="Arial"/>
                  <a:cs typeface="Arial"/>
                </a:rPr>
                <a:t>dont </a:t>
              </a:r>
              <a:r>
                <a:rPr sz="750" spc="-3" dirty="0">
                  <a:latin typeface="Arial"/>
                  <a:cs typeface="Arial"/>
                </a:rPr>
                <a:t>elle </a:t>
              </a:r>
              <a:r>
                <a:rPr sz="750" dirty="0">
                  <a:latin typeface="Arial"/>
                  <a:cs typeface="Arial"/>
                </a:rPr>
                <a:t>parle? </a:t>
              </a:r>
              <a:r>
                <a:rPr sz="750" spc="-3" dirty="0">
                  <a:latin typeface="Arial"/>
                  <a:cs typeface="Arial"/>
                </a:rPr>
                <a:t>(aide, collaboration avec les  Allemands…)</a:t>
              </a:r>
              <a:endParaRPr sz="75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buFont typeface="Arial"/>
                <a:buAutoNum type="arabicPeriod" startAt="8"/>
              </a:pPr>
              <a:endParaRPr sz="818">
                <a:latin typeface="Arial"/>
                <a:cs typeface="Arial"/>
              </a:endParaRPr>
            </a:p>
            <a:p>
              <a:pPr>
                <a:spcBef>
                  <a:spcPts val="3"/>
                </a:spcBef>
                <a:buFont typeface="Arial"/>
                <a:buAutoNum type="arabicPeriod" startAt="8"/>
              </a:pPr>
              <a:endParaRPr sz="920">
                <a:latin typeface="Arial"/>
                <a:cs typeface="Arial"/>
              </a:endParaRPr>
            </a:p>
            <a:p>
              <a:pPr marL="164085" indent="-155859">
                <a:buAutoNum type="arabicPeriod" startAt="8"/>
                <a:tabLst>
                  <a:tab pos="164518" algn="l"/>
                </a:tabLst>
              </a:pPr>
              <a:r>
                <a:rPr sz="750" dirty="0">
                  <a:latin typeface="Arial"/>
                  <a:cs typeface="Arial"/>
                </a:rPr>
                <a:t>À </a:t>
              </a:r>
              <a:r>
                <a:rPr sz="750" spc="-3" dirty="0">
                  <a:latin typeface="Arial"/>
                  <a:cs typeface="Arial"/>
                </a:rPr>
                <a:t>votre avis, pourquoi ont-ils agi comme </a:t>
              </a:r>
              <a:r>
                <a:rPr sz="750" dirty="0">
                  <a:latin typeface="Arial"/>
                  <a:cs typeface="Arial"/>
                </a:rPr>
                <a:t>ça? </a:t>
              </a:r>
              <a:r>
                <a:rPr sz="750" spc="-3" dirty="0">
                  <a:latin typeface="Arial"/>
                  <a:cs typeface="Arial"/>
                </a:rPr>
                <a:t>Cela vous surprend-il?</a:t>
              </a:r>
              <a:r>
                <a:rPr sz="750" spc="65" dirty="0">
                  <a:latin typeface="Arial"/>
                  <a:cs typeface="Arial"/>
                </a:rPr>
                <a:t> </a:t>
              </a:r>
              <a:r>
                <a:rPr sz="750" spc="-3" dirty="0">
                  <a:latin typeface="Arial"/>
                  <a:cs typeface="Arial"/>
                </a:rPr>
                <a:t>Pourquoi?</a:t>
              </a:r>
              <a:endParaRPr sz="750">
                <a:latin typeface="Arial"/>
                <a:cs typeface="Arial"/>
              </a:endParaRPr>
            </a:p>
          </p:txBody>
        </p:sp>
        <p:sp>
          <p:nvSpPr>
            <p:cNvPr id="37" name="object 16"/>
            <p:cNvSpPr/>
            <p:nvPr/>
          </p:nvSpPr>
          <p:spPr>
            <a:xfrm>
              <a:off x="4364009" y="6041067"/>
              <a:ext cx="3771467" cy="0"/>
            </a:xfrm>
            <a:custGeom>
              <a:avLst/>
              <a:gdLst/>
              <a:ahLst/>
              <a:cxnLst/>
              <a:rect l="l" t="t" r="r" b="b"/>
              <a:pathLst>
                <a:path w="5531484">
                  <a:moveTo>
                    <a:pt x="0" y="0"/>
                  </a:moveTo>
                  <a:lnTo>
                    <a:pt x="5531484" y="0"/>
                  </a:lnTo>
                </a:path>
              </a:pathLst>
            </a:custGeom>
            <a:ln w="6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38" name="object 17"/>
            <p:cNvSpPr/>
            <p:nvPr/>
          </p:nvSpPr>
          <p:spPr>
            <a:xfrm>
              <a:off x="3452813" y="174048"/>
              <a:ext cx="4032972" cy="113434"/>
            </a:xfrm>
            <a:custGeom>
              <a:avLst/>
              <a:gdLst/>
              <a:ahLst/>
              <a:cxnLst/>
              <a:rect l="l" t="t" r="r" b="b"/>
              <a:pathLst>
                <a:path w="5915025" h="166370">
                  <a:moveTo>
                    <a:pt x="0" y="166370"/>
                  </a:moveTo>
                  <a:lnTo>
                    <a:pt x="5915025" y="166370"/>
                  </a:lnTo>
                  <a:lnTo>
                    <a:pt x="5915025" y="0"/>
                  </a:lnTo>
                  <a:lnTo>
                    <a:pt x="0" y="0"/>
                  </a:lnTo>
                  <a:lnTo>
                    <a:pt x="0" y="166370"/>
                  </a:lnTo>
                  <a:close/>
                </a:path>
              </a:pathLst>
            </a:custGeom>
            <a:solidFill>
              <a:srgbClr val="F16431"/>
            </a:solid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39" name="object 18"/>
            <p:cNvSpPr/>
            <p:nvPr/>
          </p:nvSpPr>
          <p:spPr>
            <a:xfrm>
              <a:off x="3452812" y="174048"/>
              <a:ext cx="4261139" cy="113434"/>
            </a:xfrm>
            <a:custGeom>
              <a:avLst/>
              <a:gdLst/>
              <a:ahLst/>
              <a:cxnLst/>
              <a:rect l="l" t="t" r="r" b="b"/>
              <a:pathLst>
                <a:path w="6249670" h="166370">
                  <a:moveTo>
                    <a:pt x="0" y="166370"/>
                  </a:moveTo>
                  <a:lnTo>
                    <a:pt x="6249670" y="166370"/>
                  </a:lnTo>
                  <a:lnTo>
                    <a:pt x="6249670" y="0"/>
                  </a:lnTo>
                  <a:lnTo>
                    <a:pt x="0" y="0"/>
                  </a:lnTo>
                  <a:lnTo>
                    <a:pt x="0" y="166370"/>
                  </a:lnTo>
                  <a:close/>
                </a:path>
              </a:pathLst>
            </a:custGeom>
            <a:ln w="25400">
              <a:solidFill>
                <a:srgbClr val="F16431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40" name="object 19"/>
            <p:cNvSpPr/>
            <p:nvPr/>
          </p:nvSpPr>
          <p:spPr>
            <a:xfrm>
              <a:off x="7485784" y="168420"/>
              <a:ext cx="1259898" cy="129453"/>
            </a:xfrm>
            <a:custGeom>
              <a:avLst/>
              <a:gdLst/>
              <a:ahLst/>
              <a:cxnLst/>
              <a:rect l="l" t="t" r="r" b="b"/>
              <a:pathLst>
                <a:path w="1847850" h="189865">
                  <a:moveTo>
                    <a:pt x="0" y="189865"/>
                  </a:moveTo>
                  <a:lnTo>
                    <a:pt x="1847850" y="189865"/>
                  </a:lnTo>
                  <a:lnTo>
                    <a:pt x="1847850" y="0"/>
                  </a:lnTo>
                  <a:lnTo>
                    <a:pt x="0" y="0"/>
                  </a:lnTo>
                  <a:lnTo>
                    <a:pt x="0" y="189865"/>
                  </a:lnTo>
                  <a:close/>
                </a:path>
              </a:pathLst>
            </a:custGeom>
            <a:solidFill>
              <a:srgbClr val="79C142"/>
            </a:solid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41" name="object 20"/>
            <p:cNvSpPr txBox="1"/>
            <p:nvPr/>
          </p:nvSpPr>
          <p:spPr>
            <a:xfrm>
              <a:off x="6236363" y="174221"/>
              <a:ext cx="1214004" cy="92613"/>
            </a:xfrm>
            <a:prstGeom prst="rect">
              <a:avLst/>
            </a:prstGeom>
          </p:spPr>
          <p:txBody>
            <a:bodyPr vert="horz" wrap="square" lIns="0" tIns="8659" rIns="0" bIns="0" rtlCol="0">
              <a:spAutoFit/>
            </a:bodyPr>
            <a:lstStyle/>
            <a:p>
              <a:pPr marL="8659">
                <a:spcBef>
                  <a:spcPts val="68"/>
                </a:spcBef>
              </a:pPr>
              <a:r>
                <a:rPr sz="545" dirty="0">
                  <a:solidFill>
                    <a:srgbClr val="FFFFFF"/>
                  </a:solidFill>
                  <a:latin typeface="Arial"/>
                  <a:cs typeface="Arial"/>
                </a:rPr>
                <a:t>Fiche </a:t>
              </a:r>
              <a:r>
                <a:rPr sz="545" spc="-3" dirty="0">
                  <a:solidFill>
                    <a:srgbClr val="FFFFFF"/>
                  </a:solidFill>
                  <a:latin typeface="Arial"/>
                  <a:cs typeface="Arial"/>
                </a:rPr>
                <a:t>d’analyse d’un témoignage</a:t>
              </a:r>
              <a:r>
                <a:rPr sz="545" spc="-34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545" spc="-3" dirty="0">
                  <a:solidFill>
                    <a:srgbClr val="FFFFFF"/>
                  </a:solidFill>
                  <a:latin typeface="Arial"/>
                  <a:cs typeface="Arial"/>
                </a:rPr>
                <a:t>vidéo</a:t>
              </a:r>
              <a:endParaRPr sz="545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376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2332"/>
            <a:ext cx="4521200" cy="462046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62" y="651113"/>
            <a:ext cx="7599737" cy="54326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815310"/>
            <a:ext cx="4724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/>
              <a:t>Insigne de prisonnier de camp de concentration</a:t>
            </a:r>
            <a:r>
              <a:rPr lang="en-CA" dirty="0" smtClean="0"/>
              <a:t> </a:t>
            </a:r>
            <a:r>
              <a:rPr lang="en-CA" dirty="0" err="1" smtClean="0"/>
              <a:t>identifiant</a:t>
            </a:r>
            <a:r>
              <a:rPr lang="en-CA" dirty="0" smtClean="0"/>
              <a:t> un </a:t>
            </a:r>
            <a:r>
              <a:rPr lang="en-CA" dirty="0" err="1" smtClean="0"/>
              <a:t>opposant</a:t>
            </a:r>
            <a:r>
              <a:rPr lang="en-CA" dirty="0" smtClean="0"/>
              <a:t> </a:t>
            </a:r>
            <a:r>
              <a:rPr lang="en-CA" dirty="0" err="1" smtClean="0"/>
              <a:t>politique</a:t>
            </a:r>
            <a:r>
              <a:rPr lang="en-CA" dirty="0" smtClean="0"/>
              <a:t> </a:t>
            </a:r>
            <a:r>
              <a:rPr lang="en-CA" dirty="0" err="1" smtClean="0"/>
              <a:t>juif</a:t>
            </a:r>
            <a:r>
              <a:rPr lang="en-CA" dirty="0" smtClean="0"/>
              <a:t>. </a:t>
            </a:r>
            <a:r>
              <a:rPr lang="en-CA" dirty="0" err="1" smtClean="0"/>
              <a:t>Allemagne</a:t>
            </a:r>
            <a:r>
              <a:rPr lang="en-CA" dirty="0" smtClean="0"/>
              <a:t>, 1939</a:t>
            </a:r>
            <a:endParaRPr lang="fr-CA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028267" y="5786516"/>
            <a:ext cx="6163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Prisonniers du camp de concentration de </a:t>
            </a:r>
            <a:r>
              <a:rPr lang="fr-CA" dirty="0" err="1" smtClean="0"/>
              <a:t>Sachsenhausen</a:t>
            </a:r>
            <a:r>
              <a:rPr lang="fr-CA" dirty="0" smtClean="0"/>
              <a:t> durant l’appel. Allemagne, 1936.</a:t>
            </a:r>
          </a:p>
          <a:p>
            <a:r>
              <a:rPr lang="fr-CA" sz="1200" dirty="0" smtClean="0"/>
              <a:t>Source: </a:t>
            </a:r>
            <a:r>
              <a:rPr lang="fr-CA" sz="1200" dirty="0" err="1" smtClean="0"/>
              <a:t>Bundesarchiv</a:t>
            </a:r>
            <a:r>
              <a:rPr lang="fr-CA" sz="1200" dirty="0" smtClean="0"/>
              <a:t>, </a:t>
            </a:r>
            <a:r>
              <a:rPr lang="fr-CA" sz="1200" dirty="0" err="1" smtClean="0"/>
              <a:t>Bild</a:t>
            </a:r>
            <a:r>
              <a:rPr lang="fr-CA" sz="1200" dirty="0" smtClean="0"/>
              <a:t> 183-78612-0007/CC-BY-SA</a:t>
            </a:r>
            <a:endParaRPr lang="en-CA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9111892" y="6532463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l’Holocauste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0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770" y="39481"/>
            <a:ext cx="6549659" cy="4893056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34" y="3721813"/>
            <a:ext cx="3877732" cy="31355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33" y="0"/>
            <a:ext cx="3877733" cy="37262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9868" y="6100856"/>
            <a:ext cx="6236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Nécessaire de couture conservé dans le camp de concentration par Rosa </a:t>
            </a:r>
            <a:r>
              <a:rPr lang="fr-CA" dirty="0" err="1" smtClean="0"/>
              <a:t>Pliskin</a:t>
            </a:r>
            <a:r>
              <a:rPr lang="fr-CA" dirty="0" smtClean="0"/>
              <a:t>. Pologne, vers 1942.</a:t>
            </a:r>
            <a:endParaRPr lang="en-CA" dirty="0"/>
          </a:p>
        </p:txBody>
      </p:sp>
      <p:sp>
        <p:nvSpPr>
          <p:cNvPr id="10" name="TextBox 9"/>
          <p:cNvSpPr txBox="1"/>
          <p:nvPr/>
        </p:nvSpPr>
        <p:spPr>
          <a:xfrm>
            <a:off x="5335770" y="4901149"/>
            <a:ext cx="65496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Photo de famille prise à </a:t>
            </a:r>
            <a:r>
              <a:rPr lang="fr-CA" dirty="0" err="1" smtClean="0"/>
              <a:t>Kovno</a:t>
            </a:r>
            <a:r>
              <a:rPr lang="fr-CA" dirty="0" smtClean="0"/>
              <a:t>, en Lituanie, en 1938. Rosa </a:t>
            </a:r>
            <a:r>
              <a:rPr lang="fr-CA" dirty="0" err="1" smtClean="0"/>
              <a:t>Pliskin</a:t>
            </a:r>
            <a:r>
              <a:rPr lang="fr-CA" dirty="0" smtClean="0"/>
              <a:t> (1898-1986) est la troisième personne à partir de la droite, au deuxième rang. Au centre se tient </a:t>
            </a:r>
            <a:r>
              <a:rPr lang="fr-CA" dirty="0" err="1" smtClean="0"/>
              <a:t>Mordechai</a:t>
            </a:r>
            <a:r>
              <a:rPr lang="fr-CA" dirty="0" smtClean="0"/>
              <a:t> </a:t>
            </a:r>
            <a:r>
              <a:rPr lang="fr-CA" dirty="0" err="1" smtClean="0"/>
              <a:t>Pliskin</a:t>
            </a:r>
            <a:r>
              <a:rPr lang="fr-CA" dirty="0" smtClean="0"/>
              <a:t>, son mari, qui a été tué au camp de </a:t>
            </a:r>
            <a:r>
              <a:rPr lang="fr-CA" dirty="0" err="1" smtClean="0"/>
              <a:t>concetration</a:t>
            </a:r>
            <a:r>
              <a:rPr lang="fr-CA" dirty="0" smtClean="0"/>
              <a:t> de Dachau.</a:t>
            </a:r>
            <a:endParaRPr lang="en-CA" dirty="0"/>
          </a:p>
        </p:txBody>
      </p:sp>
      <p:sp>
        <p:nvSpPr>
          <p:cNvPr id="11" name="TextBox 10"/>
          <p:cNvSpPr txBox="1"/>
          <p:nvPr/>
        </p:nvSpPr>
        <p:spPr>
          <a:xfrm>
            <a:off x="9111892" y="6532463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l’Holocauste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07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63"/>
            <a:ext cx="3802846" cy="685583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922" y="2163"/>
            <a:ext cx="7001355" cy="46014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0046" y="5432512"/>
            <a:ext cx="7093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Uniforme de prisonnière de Sonia </a:t>
            </a:r>
            <a:r>
              <a:rPr lang="fr-CA" dirty="0" err="1" smtClean="0"/>
              <a:t>Aronowicz</a:t>
            </a:r>
            <a:r>
              <a:rPr lang="fr-CA" dirty="0" smtClean="0"/>
              <a:t>. Pologne, 1943-1945.</a:t>
            </a:r>
          </a:p>
          <a:p>
            <a:r>
              <a:rPr lang="fr-CA" dirty="0" smtClean="0"/>
              <a:t>Entre 1943 et 1945, Sonia est internée dans plusieurs camps de concentration de Lettonie et de Pologne. Elle survit ensuite à une marche de la mort avant d’être libérée par des soldats soviétiques en Pologne.</a:t>
            </a:r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5109922" y="4601515"/>
            <a:ext cx="7001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Sonia </a:t>
            </a:r>
            <a:r>
              <a:rPr lang="fr-CA" dirty="0" err="1" smtClean="0"/>
              <a:t>Aronowicz</a:t>
            </a:r>
            <a:r>
              <a:rPr lang="fr-CA" dirty="0" smtClean="0"/>
              <a:t> avec sa belle-sœur Miriam </a:t>
            </a:r>
            <a:r>
              <a:rPr lang="fr-CA" dirty="0" err="1" smtClean="0"/>
              <a:t>Rykles</a:t>
            </a:r>
            <a:r>
              <a:rPr lang="fr-CA" dirty="0" smtClean="0"/>
              <a:t> et son amie </a:t>
            </a:r>
            <a:r>
              <a:rPr lang="fr-CA" dirty="0" err="1" smtClean="0"/>
              <a:t>Minya</a:t>
            </a:r>
            <a:r>
              <a:rPr lang="fr-CA" dirty="0" smtClean="0"/>
              <a:t> </a:t>
            </a:r>
            <a:r>
              <a:rPr lang="fr-CA" dirty="0" err="1" smtClean="0"/>
              <a:t>Varecklhad</a:t>
            </a:r>
            <a:r>
              <a:rPr lang="fr-CA" dirty="0" smtClean="0"/>
              <a:t> (en haut à droite). Pologne, vers 1946.</a:t>
            </a:r>
          </a:p>
          <a:p>
            <a:r>
              <a:rPr lang="fr-CA" sz="1200" dirty="0" smtClean="0"/>
              <a:t>Source: collection de la famille.</a:t>
            </a:r>
            <a:endParaRPr lang="en-CA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9111892" y="6532463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l’Holocauste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59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88" y="-79500"/>
            <a:ext cx="9821445" cy="6574687"/>
          </a:xfrm>
        </p:spPr>
      </p:pic>
      <p:sp>
        <p:nvSpPr>
          <p:cNvPr id="5" name="TextBox 4"/>
          <p:cNvSpPr txBox="1"/>
          <p:nvPr/>
        </p:nvSpPr>
        <p:spPr>
          <a:xfrm>
            <a:off x="8906934" y="6500931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l’Holocauste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76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8" y="0"/>
            <a:ext cx="9728199" cy="6512267"/>
          </a:xfrm>
        </p:spPr>
      </p:pic>
      <p:sp>
        <p:nvSpPr>
          <p:cNvPr id="5" name="TextBox 4"/>
          <p:cNvSpPr txBox="1"/>
          <p:nvPr/>
        </p:nvSpPr>
        <p:spPr>
          <a:xfrm>
            <a:off x="8906934" y="6500931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l’Holocauste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91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7" y="0"/>
            <a:ext cx="9711267" cy="65009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06934" y="6500931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l’Holocauste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0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067" y="-22369"/>
            <a:ext cx="4605867" cy="6880369"/>
          </a:xfrm>
        </p:spPr>
      </p:pic>
      <p:sp>
        <p:nvSpPr>
          <p:cNvPr id="3" name="TextBox 2"/>
          <p:cNvSpPr txBox="1"/>
          <p:nvPr/>
        </p:nvSpPr>
        <p:spPr>
          <a:xfrm>
            <a:off x="8906934" y="6500931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l’Holocauste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00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108" y="-61422"/>
            <a:ext cx="6474025" cy="6476356"/>
          </a:xfrm>
        </p:spPr>
      </p:pic>
      <p:sp>
        <p:nvSpPr>
          <p:cNvPr id="5" name="TextBox 4"/>
          <p:cNvSpPr txBox="1"/>
          <p:nvPr/>
        </p:nvSpPr>
        <p:spPr>
          <a:xfrm>
            <a:off x="8906934" y="6500931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l’Holocauste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24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872" y="0"/>
            <a:ext cx="6531262" cy="6528912"/>
          </a:xfrm>
        </p:spPr>
      </p:pic>
      <p:sp>
        <p:nvSpPr>
          <p:cNvPr id="5" name="TextBox 4"/>
          <p:cNvSpPr txBox="1"/>
          <p:nvPr/>
        </p:nvSpPr>
        <p:spPr>
          <a:xfrm>
            <a:off x="8906934" y="6500931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l’Holocauste</a:t>
            </a:r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44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1949</Words>
  <Application>Microsoft Office PowerPoint</Application>
  <PresentationFormat>Widescreen</PresentationFormat>
  <Paragraphs>304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Montserrat Semi Bold</vt:lpstr>
      <vt:lpstr>Office Theme</vt:lpstr>
      <vt:lpstr>MATÉRIEL DIDACTIQUE CŒUR D’AUSCHWITZ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Hanka</vt:lpstr>
      <vt:lpstr>Mania</vt:lpstr>
      <vt:lpstr>Non signé / Mazal</vt:lpstr>
      <vt:lpstr>Hanka W / Fela / Berta</vt:lpstr>
      <vt:lpstr>Mala</vt:lpstr>
      <vt:lpstr>Ruth</vt:lpstr>
      <vt:lpstr>Non signé</vt:lpstr>
      <vt:lpstr>Hélène, Lena / Rachela</vt:lpstr>
      <vt:lpstr>Zlatka</vt:lpstr>
      <vt:lpstr>Eva Pany / Bronia / Cesia</vt:lpstr>
      <vt:lpstr>Irena / Mina</vt:lpstr>
      <vt:lpstr>Tonia et Gusia / Guta et Tonia / Giza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Marguet</dc:creator>
  <cp:lastModifiedBy>Anne Marguet</cp:lastModifiedBy>
  <cp:revision>32</cp:revision>
  <dcterms:created xsi:type="dcterms:W3CDTF">2019-11-13T20:26:26Z</dcterms:created>
  <dcterms:modified xsi:type="dcterms:W3CDTF">2019-11-21T16:52:54Z</dcterms:modified>
</cp:coreProperties>
</file>