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37.jpg" ContentType="image/jpeg"/>
  <Override PartName="/ppt/media/image3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94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276" r:id="rId21"/>
    <p:sldId id="277" r:id="rId22"/>
    <p:sldId id="278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5" r:id="rId36"/>
    <p:sldId id="279" r:id="rId37"/>
    <p:sldId id="280" r:id="rId38"/>
    <p:sldId id="28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F768F-D419-42CD-933E-1629CB8F7E70}" type="datetimeFigureOut">
              <a:rPr lang="fr-CA" smtClean="0"/>
              <a:t>2019-11-21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91586-E08A-4C9F-9185-5D2FF45BFBF0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97201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AA04B-278E-44BE-84D1-F7364C711972}" type="datetimeFigureOut">
              <a:rPr lang="en-CA" smtClean="0"/>
              <a:t>2019-11-21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C6B5D-4027-404A-A8CD-09EFB6E309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9563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5C73C-B941-43A9-8D59-EF54BEDDEF5C}" type="datetime1">
              <a:rPr lang="en-CA" smtClean="0"/>
              <a:t>2019-11-21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929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1F00-7236-4D14-BE28-DCDD6379B5A2}" type="datetime1">
              <a:rPr lang="en-CA" smtClean="0"/>
              <a:t>2019-11-21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396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68D9-3ABD-4EE4-9365-240C9C1E954D}" type="datetime1">
              <a:rPr lang="en-CA" smtClean="0"/>
              <a:t>2019-11-21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063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6F5E-A0B9-4DD5-9E84-C0FA956C6C26}" type="datetime1">
              <a:rPr lang="en-CA" smtClean="0"/>
              <a:t>2019-11-21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294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A5BFE-5D6F-4678-B06C-8771A77FBCC3}" type="datetime1">
              <a:rPr lang="en-CA" smtClean="0"/>
              <a:t>2019-11-21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862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8A5E-938D-4380-837A-2E5ED2AD8C10}" type="datetime1">
              <a:rPr lang="en-CA" smtClean="0"/>
              <a:t>2019-11-21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412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C7343-CBD2-4F63-A1DC-BE7917BD60D3}" type="datetime1">
              <a:rPr lang="en-CA" smtClean="0"/>
              <a:t>2019-11-21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050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09097-C2C6-4ADE-8986-72AF5BF24884}" type="datetime1">
              <a:rPr lang="en-CA" smtClean="0"/>
              <a:t>2019-11-21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8706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C32B-3206-4FE0-8E1C-C65879221786}" type="datetime1">
              <a:rPr lang="en-CA" smtClean="0"/>
              <a:t>2019-11-21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3214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9850-724C-43F1-B981-A4DFB83D6D67}" type="datetime1">
              <a:rPr lang="en-CA" smtClean="0"/>
              <a:t>2019-11-21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6085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0243-FFDB-43F7-9DC6-68C242FBD3E5}" type="datetime1">
              <a:rPr lang="en-CA" smtClean="0"/>
              <a:t>2019-11-21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034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66CA-5F4E-442B-9757-485A9337EF17}" type="datetime1">
              <a:rPr lang="en-CA" smtClean="0"/>
              <a:t>2019-11-21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54735-4BEB-4E09-AECF-24A1540ABA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685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WnIoy297LVI&amp;feature=youtu.be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SySpOO-E43o&amp;feature=youtu.be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watch?v=h16uy3JfkRI&amp;feature=emb_logo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188171"/>
            <a:ext cx="9144000" cy="1914627"/>
          </a:xfrm>
        </p:spPr>
        <p:txBody>
          <a:bodyPr/>
          <a:lstStyle/>
          <a:p>
            <a:r>
              <a:rPr lang="fr-CA" b="1" dirty="0" smtClean="0">
                <a:solidFill>
                  <a:srgbClr val="660033"/>
                </a:solidFill>
              </a:rPr>
              <a:t>TEACHING MATERIALS</a:t>
            </a:r>
            <a:br>
              <a:rPr lang="fr-CA" b="1" dirty="0" smtClean="0">
                <a:solidFill>
                  <a:srgbClr val="660033"/>
                </a:solidFill>
              </a:rPr>
            </a:br>
            <a:r>
              <a:rPr lang="fr-CA" b="1" i="1" dirty="0" smtClean="0">
                <a:solidFill>
                  <a:srgbClr val="660033"/>
                </a:solidFill>
              </a:rPr>
              <a:t>HEART FROM AUSCHWITZ</a:t>
            </a:r>
            <a:endParaRPr lang="en-CA" b="1" i="1" dirty="0">
              <a:solidFill>
                <a:srgbClr val="66003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2" b="25432"/>
          <a:stretch/>
        </p:blipFill>
        <p:spPr>
          <a:xfrm>
            <a:off x="2667000" y="564884"/>
            <a:ext cx="6858000" cy="336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6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038" y="-61422"/>
            <a:ext cx="6629629" cy="6632016"/>
          </a:xfrm>
        </p:spPr>
      </p:pic>
      <p:sp>
        <p:nvSpPr>
          <p:cNvPr id="6" name="TextBox 5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45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34" y="-61422"/>
            <a:ext cx="6612242" cy="6614622"/>
          </a:xfrm>
        </p:spPr>
      </p:pic>
      <p:sp>
        <p:nvSpPr>
          <p:cNvPr id="6" name="TextBox 5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8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34" y="-61422"/>
            <a:ext cx="6624999" cy="6627384"/>
          </a:xfrm>
        </p:spPr>
      </p:pic>
      <p:sp>
        <p:nvSpPr>
          <p:cNvPr id="6" name="TextBox 5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9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34" y="-61422"/>
            <a:ext cx="6608066" cy="6610445"/>
          </a:xfrm>
        </p:spPr>
      </p:pic>
      <p:sp>
        <p:nvSpPr>
          <p:cNvPr id="6" name="TextBox 5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7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372" y="-19488"/>
            <a:ext cx="6736956" cy="6589621"/>
          </a:xfrm>
        </p:spPr>
      </p:pic>
      <p:sp>
        <p:nvSpPr>
          <p:cNvPr id="6" name="TextBox 5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54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49" y="-11977"/>
            <a:ext cx="6481752" cy="6484085"/>
          </a:xfrm>
        </p:spPr>
      </p:pic>
      <p:sp>
        <p:nvSpPr>
          <p:cNvPr id="6" name="TextBox 5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32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77" y="-86145"/>
            <a:ext cx="6603490" cy="6605867"/>
          </a:xfrm>
        </p:spPr>
      </p:pic>
      <p:sp>
        <p:nvSpPr>
          <p:cNvPr id="6" name="TextBox 5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43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234" y="0"/>
            <a:ext cx="6492699" cy="6495036"/>
          </a:xfrm>
        </p:spPr>
      </p:pic>
      <p:sp>
        <p:nvSpPr>
          <p:cNvPr id="6" name="TextBox 5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05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234" y="0"/>
            <a:ext cx="6492699" cy="6495036"/>
          </a:xfrm>
        </p:spPr>
      </p:pic>
      <p:sp>
        <p:nvSpPr>
          <p:cNvPr id="7" name="TextBox 6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07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822" y="-11977"/>
            <a:ext cx="6410470" cy="6412777"/>
          </a:xfrm>
        </p:spPr>
      </p:pic>
      <p:sp>
        <p:nvSpPr>
          <p:cNvPr id="6" name="TextBox 5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17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4785" y="438826"/>
            <a:ext cx="3760643" cy="5797357"/>
            <a:chOff x="1130604" y="420091"/>
            <a:chExt cx="5515610" cy="8502790"/>
          </a:xfrm>
        </p:grpSpPr>
        <p:sp>
          <p:nvSpPr>
            <p:cNvPr id="2" name="object 2"/>
            <p:cNvSpPr/>
            <p:nvPr/>
          </p:nvSpPr>
          <p:spPr>
            <a:xfrm>
              <a:off x="2894848" y="420091"/>
              <a:ext cx="1941492" cy="8767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1130604" y="1546605"/>
              <a:ext cx="5515610" cy="7376276"/>
            </a:xfrm>
            <a:prstGeom prst="rect">
              <a:avLst/>
            </a:prstGeom>
          </p:spPr>
          <p:txBody>
            <a:bodyPr vert="horz" wrap="square" lIns="0" tIns="6494" rIns="0" bIns="0" rtlCol="0">
              <a:spAutoFit/>
            </a:bodyPr>
            <a:lstStyle/>
            <a:p>
              <a:pPr marL="929096" marR="924766" indent="230759">
                <a:lnSpc>
                  <a:spcPct val="101299"/>
                </a:lnSpc>
                <a:spcBef>
                  <a:spcPts val="51"/>
                </a:spcBef>
              </a:pPr>
              <a:r>
                <a:rPr sz="1023" b="1" spc="3" dirty="0">
                  <a:latin typeface="Montserrat Semi Bold"/>
                  <a:cs typeface="Montserrat Semi Bold"/>
                </a:rPr>
                <a:t>THE </a:t>
              </a:r>
              <a:r>
                <a:rPr sz="1023" b="1" spc="7" dirty="0">
                  <a:latin typeface="Montserrat Semi Bold"/>
                  <a:cs typeface="Montserrat Semi Bold"/>
                </a:rPr>
                <a:t>HISTORY </a:t>
              </a:r>
              <a:r>
                <a:rPr sz="1023" b="1" spc="37" dirty="0">
                  <a:latin typeface="Montserrat Semi Bold"/>
                  <a:cs typeface="Montserrat Semi Bold"/>
                </a:rPr>
                <a:t>OF </a:t>
              </a:r>
              <a:r>
                <a:rPr sz="1023" b="1" spc="3" dirty="0">
                  <a:latin typeface="Montserrat Semi Bold"/>
                  <a:cs typeface="Montserrat Semi Bold"/>
                </a:rPr>
                <a:t>THE  </a:t>
              </a:r>
              <a:r>
                <a:rPr sz="1023" b="1" spc="17" dirty="0">
                  <a:latin typeface="Montserrat Semi Bold"/>
                  <a:cs typeface="Montserrat Semi Bold"/>
                </a:rPr>
                <a:t>“HEART </a:t>
              </a:r>
              <a:r>
                <a:rPr sz="1023" b="1" spc="31" dirty="0">
                  <a:latin typeface="Montserrat Semi Bold"/>
                  <a:cs typeface="Montserrat Semi Bold"/>
                </a:rPr>
                <a:t>FROM</a:t>
              </a:r>
              <a:r>
                <a:rPr sz="1023" b="1" spc="17" dirty="0">
                  <a:latin typeface="Montserrat Semi Bold"/>
                  <a:cs typeface="Montserrat Semi Bold"/>
                </a:rPr>
                <a:t> </a:t>
              </a:r>
              <a:r>
                <a:rPr sz="1023" b="1" spc="20" dirty="0">
                  <a:latin typeface="Montserrat Semi Bold"/>
                  <a:cs typeface="Montserrat Semi Bold"/>
                </a:rPr>
                <a:t>AUSCHWITZ”</a:t>
              </a:r>
              <a:endParaRPr sz="1023" dirty="0">
                <a:latin typeface="Montserrat Semi Bold"/>
                <a:cs typeface="Montserrat Semi Bold"/>
              </a:endParaRPr>
            </a:p>
            <a:p>
              <a:pPr marL="8659">
                <a:spcBef>
                  <a:spcPts val="934"/>
                </a:spcBef>
              </a:pPr>
              <a:r>
                <a:rPr sz="818" spc="-3" dirty="0">
                  <a:latin typeface="Arial"/>
                  <a:cs typeface="Arial"/>
                </a:rPr>
                <a:t>Her name is </a:t>
              </a:r>
              <a:r>
                <a:rPr sz="818" b="1" spc="-3" dirty="0">
                  <a:latin typeface="Arial"/>
                  <a:cs typeface="Arial"/>
                </a:rPr>
                <a:t>Fania</a:t>
              </a:r>
              <a:r>
                <a:rPr sz="818" spc="-3" dirty="0">
                  <a:latin typeface="Arial"/>
                  <a:cs typeface="Arial"/>
                </a:rPr>
                <a:t>. The </a:t>
              </a:r>
              <a:r>
                <a:rPr sz="818" b="1" dirty="0">
                  <a:latin typeface="Arial"/>
                  <a:cs typeface="Arial"/>
                </a:rPr>
                <a:t>F </a:t>
              </a:r>
              <a:r>
                <a:rPr sz="818" spc="-3" dirty="0">
                  <a:latin typeface="Arial"/>
                  <a:cs typeface="Arial"/>
                </a:rPr>
                <a:t>on the front of the heart is the </a:t>
              </a:r>
              <a:r>
                <a:rPr sz="818" dirty="0">
                  <a:latin typeface="Arial"/>
                  <a:cs typeface="Arial"/>
                </a:rPr>
                <a:t>first </a:t>
              </a:r>
              <a:r>
                <a:rPr sz="818" spc="-3" dirty="0">
                  <a:latin typeface="Arial"/>
                  <a:cs typeface="Arial"/>
                </a:rPr>
                <a:t>letter of her</a:t>
              </a:r>
              <a:r>
                <a:rPr sz="818" spc="68" dirty="0">
                  <a:latin typeface="Arial"/>
                  <a:cs typeface="Arial"/>
                </a:rPr>
                <a:t> </a:t>
              </a:r>
              <a:r>
                <a:rPr sz="818" spc="-3" dirty="0">
                  <a:latin typeface="Arial"/>
                  <a:cs typeface="Arial"/>
                </a:rPr>
                <a:t>name.</a:t>
              </a:r>
              <a:endParaRPr sz="818" dirty="0">
                <a:latin typeface="Arial"/>
                <a:cs typeface="Arial"/>
              </a:endParaRPr>
            </a:p>
            <a:p>
              <a:pPr>
                <a:spcBef>
                  <a:spcPts val="34"/>
                </a:spcBef>
              </a:pPr>
              <a:endParaRPr sz="1193" dirty="0">
                <a:latin typeface="Arial"/>
                <a:cs typeface="Arial"/>
              </a:endParaRPr>
            </a:p>
            <a:p>
              <a:pPr marL="8659" marR="14287">
                <a:lnSpc>
                  <a:spcPct val="144200"/>
                </a:lnSpc>
              </a:pPr>
              <a:r>
                <a:rPr sz="818" spc="-3" dirty="0">
                  <a:latin typeface="Arial"/>
                  <a:cs typeface="Arial"/>
                </a:rPr>
                <a:t>During the war, Fania </a:t>
              </a:r>
              <a:r>
                <a:rPr sz="818" spc="-7" dirty="0">
                  <a:latin typeface="Arial"/>
                  <a:cs typeface="Arial"/>
                </a:rPr>
                <a:t>was </a:t>
              </a:r>
              <a:r>
                <a:rPr sz="818" spc="-3" dirty="0">
                  <a:latin typeface="Arial"/>
                  <a:cs typeface="Arial"/>
                </a:rPr>
                <a:t>in Poland. She </a:t>
              </a:r>
              <a:r>
                <a:rPr sz="818" spc="-7" dirty="0">
                  <a:latin typeface="Arial"/>
                  <a:cs typeface="Arial"/>
                </a:rPr>
                <a:t>was </a:t>
              </a:r>
              <a:r>
                <a:rPr sz="818" spc="-3" dirty="0">
                  <a:latin typeface="Arial"/>
                  <a:cs typeface="Arial"/>
                </a:rPr>
                <a:t>a prisoner </a:t>
              </a:r>
              <a:r>
                <a:rPr sz="818" dirty="0">
                  <a:latin typeface="Arial"/>
                  <a:cs typeface="Arial"/>
                </a:rPr>
                <a:t>at </a:t>
              </a:r>
              <a:r>
                <a:rPr sz="818" spc="-3" dirty="0">
                  <a:latin typeface="Arial"/>
                  <a:cs typeface="Arial"/>
                </a:rPr>
                <a:t>the </a:t>
              </a:r>
              <a:r>
                <a:rPr sz="818" b="1" spc="-3" dirty="0">
                  <a:latin typeface="Arial"/>
                  <a:cs typeface="Arial"/>
                </a:rPr>
                <a:t>Auschwitz </a:t>
              </a:r>
              <a:r>
                <a:rPr sz="818" spc="-3" dirty="0">
                  <a:latin typeface="Arial"/>
                  <a:cs typeface="Arial"/>
                </a:rPr>
                <a:t>camp  and </a:t>
              </a:r>
              <a:r>
                <a:rPr sz="818" spc="-7" dirty="0">
                  <a:latin typeface="Arial"/>
                  <a:cs typeface="Arial"/>
                </a:rPr>
                <a:t>was </a:t>
              </a:r>
              <a:r>
                <a:rPr sz="818" spc="-3" dirty="0">
                  <a:latin typeface="Arial"/>
                  <a:cs typeface="Arial"/>
                </a:rPr>
                <a:t>forced to work in a munitions</a:t>
              </a:r>
              <a:r>
                <a:rPr sz="818" spc="17" dirty="0">
                  <a:latin typeface="Arial"/>
                  <a:cs typeface="Arial"/>
                </a:rPr>
                <a:t> </a:t>
              </a:r>
              <a:r>
                <a:rPr sz="818" spc="-3" dirty="0">
                  <a:latin typeface="Arial"/>
                  <a:cs typeface="Arial"/>
                </a:rPr>
                <a:t>factory.</a:t>
              </a:r>
              <a:endParaRPr sz="818" dirty="0">
                <a:latin typeface="Arial"/>
                <a:cs typeface="Arial"/>
              </a:endParaRPr>
            </a:p>
            <a:p>
              <a:pPr marL="8659" marR="928230">
                <a:lnSpc>
                  <a:spcPct val="287500"/>
                </a:lnSpc>
              </a:pPr>
              <a:r>
                <a:rPr sz="818" spc="-3" dirty="0">
                  <a:latin typeface="Arial"/>
                  <a:cs typeface="Arial"/>
                </a:rPr>
                <a:t>December 12, 1944, is Fania’s </a:t>
              </a:r>
              <a:r>
                <a:rPr sz="818" b="1" spc="-3" dirty="0">
                  <a:latin typeface="Arial"/>
                  <a:cs typeface="Arial"/>
                </a:rPr>
                <a:t>birthday</a:t>
              </a:r>
              <a:r>
                <a:rPr sz="818" spc="-3" dirty="0">
                  <a:latin typeface="Arial"/>
                  <a:cs typeface="Arial"/>
                </a:rPr>
                <a:t>. She is </a:t>
              </a:r>
              <a:r>
                <a:rPr sz="818" dirty="0">
                  <a:latin typeface="Arial"/>
                  <a:cs typeface="Arial"/>
                </a:rPr>
                <a:t>20 </a:t>
              </a:r>
              <a:r>
                <a:rPr sz="818" spc="-3" dirty="0">
                  <a:latin typeface="Arial"/>
                  <a:cs typeface="Arial"/>
                </a:rPr>
                <a:t>years old.  </a:t>
              </a:r>
              <a:r>
                <a:rPr sz="818" dirty="0">
                  <a:latin typeface="Arial"/>
                  <a:cs typeface="Arial"/>
                </a:rPr>
                <a:t>In </a:t>
              </a:r>
              <a:r>
                <a:rPr sz="818" spc="-3" dirty="0">
                  <a:latin typeface="Arial"/>
                  <a:cs typeface="Arial"/>
                </a:rPr>
                <a:t>the munitions factory, Fania has a </a:t>
              </a:r>
              <a:r>
                <a:rPr sz="818" b="1" dirty="0">
                  <a:latin typeface="Arial"/>
                  <a:cs typeface="Arial"/>
                </a:rPr>
                <a:t>friend </a:t>
              </a:r>
              <a:r>
                <a:rPr sz="818" spc="-3" dirty="0">
                  <a:latin typeface="Arial"/>
                  <a:cs typeface="Arial"/>
                </a:rPr>
                <a:t>called</a:t>
              </a:r>
              <a:r>
                <a:rPr sz="818" spc="31" dirty="0">
                  <a:latin typeface="Arial"/>
                  <a:cs typeface="Arial"/>
                </a:rPr>
                <a:t> </a:t>
              </a:r>
              <a:r>
                <a:rPr sz="818" spc="-3" dirty="0">
                  <a:latin typeface="Arial"/>
                  <a:cs typeface="Arial"/>
                </a:rPr>
                <a:t>Zlatka.</a:t>
              </a:r>
              <a:endParaRPr sz="818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1227" dirty="0">
                <a:latin typeface="Arial"/>
                <a:cs typeface="Arial"/>
              </a:endParaRPr>
            </a:p>
            <a:p>
              <a:pPr marL="8659" marR="5628" algn="just">
                <a:lnSpc>
                  <a:spcPct val="143700"/>
                </a:lnSpc>
                <a:spcBef>
                  <a:spcPts val="3"/>
                </a:spcBef>
              </a:pPr>
              <a:r>
                <a:rPr sz="818" spc="-3" dirty="0">
                  <a:latin typeface="Arial"/>
                  <a:cs typeface="Arial"/>
                </a:rPr>
                <a:t>Zlatka wants </a:t>
              </a:r>
              <a:r>
                <a:rPr sz="818" dirty="0">
                  <a:latin typeface="Arial"/>
                  <a:cs typeface="Arial"/>
                </a:rPr>
                <a:t>to </a:t>
              </a:r>
              <a:r>
                <a:rPr sz="818" spc="-7" dirty="0">
                  <a:latin typeface="Arial"/>
                  <a:cs typeface="Arial"/>
                </a:rPr>
                <a:t>give </a:t>
              </a:r>
              <a:r>
                <a:rPr sz="818" spc="-3" dirty="0">
                  <a:latin typeface="Arial"/>
                  <a:cs typeface="Arial"/>
                </a:rPr>
                <a:t>Fania a </a:t>
              </a:r>
              <a:r>
                <a:rPr sz="818" b="1" dirty="0">
                  <a:latin typeface="Arial"/>
                  <a:cs typeface="Arial"/>
                </a:rPr>
                <a:t>gift </a:t>
              </a:r>
              <a:r>
                <a:rPr sz="818" dirty="0">
                  <a:latin typeface="Arial"/>
                  <a:cs typeface="Arial"/>
                </a:rPr>
                <a:t>for </a:t>
              </a:r>
              <a:r>
                <a:rPr sz="818" spc="-3" dirty="0">
                  <a:latin typeface="Arial"/>
                  <a:cs typeface="Arial"/>
                </a:rPr>
                <a:t>her birthday. She decides </a:t>
              </a:r>
              <a:r>
                <a:rPr sz="818" dirty="0">
                  <a:latin typeface="Arial"/>
                  <a:cs typeface="Arial"/>
                </a:rPr>
                <a:t>to make </a:t>
              </a:r>
              <a:r>
                <a:rPr sz="818" spc="-3" dirty="0">
                  <a:latin typeface="Arial"/>
                  <a:cs typeface="Arial"/>
                </a:rPr>
                <a:t>a heart  which will </a:t>
              </a:r>
              <a:r>
                <a:rPr sz="818" dirty="0">
                  <a:latin typeface="Arial"/>
                  <a:cs typeface="Arial"/>
                </a:rPr>
                <a:t>contain </a:t>
              </a:r>
              <a:r>
                <a:rPr sz="818" spc="-3" dirty="0">
                  <a:latin typeface="Arial"/>
                  <a:cs typeface="Arial"/>
                </a:rPr>
                <a:t>the signatures of </a:t>
              </a:r>
              <a:r>
                <a:rPr sz="818" dirty="0">
                  <a:latin typeface="Arial"/>
                  <a:cs typeface="Arial"/>
                </a:rPr>
                <a:t>many </a:t>
              </a:r>
              <a:r>
                <a:rPr sz="818" spc="-3" dirty="0">
                  <a:latin typeface="Arial"/>
                  <a:cs typeface="Arial"/>
                </a:rPr>
                <a:t>women </a:t>
              </a:r>
              <a:r>
                <a:rPr sz="818" spc="-7" dirty="0">
                  <a:latin typeface="Arial"/>
                  <a:cs typeface="Arial"/>
                </a:rPr>
                <a:t>who </a:t>
              </a:r>
              <a:r>
                <a:rPr sz="818" spc="-3" dirty="0">
                  <a:latin typeface="Arial"/>
                  <a:cs typeface="Arial"/>
                </a:rPr>
                <a:t>work in the munitions  factory.</a:t>
              </a:r>
              <a:endParaRPr lang="fr-CA" sz="818" dirty="0">
                <a:latin typeface="Arial"/>
                <a:cs typeface="Arial"/>
              </a:endParaRPr>
            </a:p>
            <a:p>
              <a:pPr marL="8659" marR="5628" algn="just">
                <a:lnSpc>
                  <a:spcPct val="143700"/>
                </a:lnSpc>
                <a:spcBef>
                  <a:spcPts val="3"/>
                </a:spcBef>
              </a:pPr>
              <a:endParaRPr sz="1227" dirty="0">
                <a:latin typeface="Arial"/>
                <a:cs typeface="Arial"/>
              </a:endParaRPr>
            </a:p>
            <a:p>
              <a:pPr marL="8659" marR="7360" algn="just">
                <a:lnSpc>
                  <a:spcPct val="143300"/>
                </a:lnSpc>
              </a:pPr>
              <a:r>
                <a:rPr sz="818" spc="-3" dirty="0">
                  <a:latin typeface="Arial"/>
                  <a:cs typeface="Arial"/>
                </a:rPr>
                <a:t>Zlatka makes the heart and </a:t>
              </a:r>
              <a:r>
                <a:rPr sz="818" spc="3" dirty="0">
                  <a:latin typeface="Arial"/>
                  <a:cs typeface="Arial"/>
                </a:rPr>
                <a:t>it </a:t>
              </a:r>
              <a:r>
                <a:rPr sz="818" spc="-3" dirty="0">
                  <a:latin typeface="Arial"/>
                  <a:cs typeface="Arial"/>
                </a:rPr>
                <a:t>is very </a:t>
              </a:r>
              <a:r>
                <a:rPr sz="818" dirty="0">
                  <a:latin typeface="Arial"/>
                  <a:cs typeface="Arial"/>
                </a:rPr>
                <a:t>difficult </a:t>
              </a:r>
              <a:r>
                <a:rPr sz="818" spc="-3" dirty="0">
                  <a:latin typeface="Arial"/>
                  <a:cs typeface="Arial"/>
                </a:rPr>
                <a:t>to </a:t>
              </a:r>
              <a:r>
                <a:rPr sz="818" dirty="0">
                  <a:latin typeface="Arial"/>
                  <a:cs typeface="Arial"/>
                </a:rPr>
                <a:t>find </a:t>
              </a:r>
              <a:r>
                <a:rPr sz="818" spc="-3" dirty="0">
                  <a:latin typeface="Arial"/>
                  <a:cs typeface="Arial"/>
                </a:rPr>
                <a:t>the things she needs to make  </a:t>
              </a:r>
              <a:r>
                <a:rPr sz="818" dirty="0">
                  <a:latin typeface="Arial"/>
                  <a:cs typeface="Arial"/>
                </a:rPr>
                <a:t>it </a:t>
              </a:r>
              <a:r>
                <a:rPr sz="818" spc="-3" dirty="0">
                  <a:latin typeface="Arial"/>
                  <a:cs typeface="Arial"/>
                </a:rPr>
                <a:t>with. </a:t>
              </a:r>
              <a:r>
                <a:rPr sz="818" b="1" spc="-3" dirty="0">
                  <a:latin typeface="Arial"/>
                  <a:cs typeface="Arial"/>
                </a:rPr>
                <a:t>Scissors</a:t>
              </a:r>
              <a:r>
                <a:rPr sz="818" spc="-3" dirty="0">
                  <a:latin typeface="Arial"/>
                  <a:cs typeface="Arial"/>
                </a:rPr>
                <a:t>, </a:t>
              </a:r>
              <a:r>
                <a:rPr sz="818" b="1" spc="-3" dirty="0">
                  <a:latin typeface="Arial"/>
                  <a:cs typeface="Arial"/>
                </a:rPr>
                <a:t>paper</a:t>
              </a:r>
              <a:r>
                <a:rPr sz="818" spc="-3" dirty="0">
                  <a:latin typeface="Arial"/>
                  <a:cs typeface="Arial"/>
                </a:rPr>
                <a:t>, </a:t>
              </a:r>
              <a:r>
                <a:rPr sz="818" b="1" spc="-3" dirty="0">
                  <a:latin typeface="Arial"/>
                  <a:cs typeface="Arial"/>
                </a:rPr>
                <a:t>material </a:t>
              </a:r>
              <a:r>
                <a:rPr sz="818" spc="-3" dirty="0">
                  <a:latin typeface="Arial"/>
                  <a:cs typeface="Arial"/>
                </a:rPr>
                <a:t>and </a:t>
              </a:r>
              <a:r>
                <a:rPr sz="818" b="1" spc="-3" dirty="0">
                  <a:latin typeface="Arial"/>
                  <a:cs typeface="Arial"/>
                </a:rPr>
                <a:t>pencils </a:t>
              </a:r>
              <a:r>
                <a:rPr sz="818" spc="-3" dirty="0">
                  <a:latin typeface="Arial"/>
                  <a:cs typeface="Arial"/>
                </a:rPr>
                <a:t>are very </a:t>
              </a:r>
              <a:r>
                <a:rPr sz="818" dirty="0">
                  <a:latin typeface="Arial"/>
                  <a:cs typeface="Arial"/>
                </a:rPr>
                <a:t>rare, </a:t>
              </a:r>
              <a:r>
                <a:rPr sz="818" spc="-3" dirty="0">
                  <a:latin typeface="Arial"/>
                  <a:cs typeface="Arial"/>
                </a:rPr>
                <a:t>forbidden</a:t>
              </a:r>
              <a:r>
                <a:rPr sz="818" spc="89" dirty="0">
                  <a:latin typeface="Arial"/>
                  <a:cs typeface="Arial"/>
                </a:rPr>
                <a:t> </a:t>
              </a:r>
              <a:r>
                <a:rPr sz="818" spc="-3" dirty="0">
                  <a:latin typeface="Arial"/>
                  <a:cs typeface="Arial"/>
                </a:rPr>
                <a:t>objects.</a:t>
              </a:r>
              <a:endParaRPr sz="818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1227" dirty="0">
                <a:latin typeface="Arial"/>
                <a:cs typeface="Arial"/>
              </a:endParaRPr>
            </a:p>
            <a:p>
              <a:pPr marL="8659" marR="3464" algn="just">
                <a:lnSpc>
                  <a:spcPct val="143700"/>
                </a:lnSpc>
                <a:spcBef>
                  <a:spcPts val="3"/>
                </a:spcBef>
              </a:pPr>
              <a:r>
                <a:rPr sz="818" dirty="0">
                  <a:latin typeface="Arial"/>
                  <a:cs typeface="Arial"/>
                </a:rPr>
                <a:t>Once </a:t>
              </a:r>
              <a:r>
                <a:rPr sz="818" spc="-3" dirty="0">
                  <a:latin typeface="Arial"/>
                  <a:cs typeface="Arial"/>
                </a:rPr>
                <a:t>the heart is made, she puts a </a:t>
              </a:r>
              <a:r>
                <a:rPr sz="818" b="1" spc="-3" dirty="0">
                  <a:latin typeface="Arial"/>
                  <a:cs typeface="Arial"/>
                </a:rPr>
                <a:t>note </a:t>
              </a:r>
              <a:r>
                <a:rPr sz="818" spc="-3" dirty="0">
                  <a:latin typeface="Arial"/>
                  <a:cs typeface="Arial"/>
                </a:rPr>
                <a:t>in </a:t>
              </a:r>
              <a:r>
                <a:rPr sz="818" dirty="0">
                  <a:latin typeface="Arial"/>
                  <a:cs typeface="Arial"/>
                </a:rPr>
                <a:t>the </a:t>
              </a:r>
              <a:r>
                <a:rPr sz="818" spc="-3" dirty="0">
                  <a:latin typeface="Arial"/>
                  <a:cs typeface="Arial"/>
                </a:rPr>
                <a:t>heart and then gets about </a:t>
              </a:r>
              <a:r>
                <a:rPr sz="818" spc="-10" dirty="0">
                  <a:latin typeface="Arial"/>
                  <a:cs typeface="Arial"/>
                </a:rPr>
                <a:t>20  </a:t>
              </a:r>
              <a:r>
                <a:rPr sz="818" spc="-3" dirty="0">
                  <a:latin typeface="Arial"/>
                  <a:cs typeface="Arial"/>
                </a:rPr>
                <a:t>women </a:t>
              </a:r>
              <a:r>
                <a:rPr sz="818" dirty="0">
                  <a:latin typeface="Arial"/>
                  <a:cs typeface="Arial"/>
                </a:rPr>
                <a:t>to </a:t>
              </a:r>
              <a:r>
                <a:rPr sz="818" spc="-3" dirty="0">
                  <a:latin typeface="Arial"/>
                  <a:cs typeface="Arial"/>
                </a:rPr>
                <a:t>sign </a:t>
              </a:r>
              <a:r>
                <a:rPr sz="818" dirty="0">
                  <a:latin typeface="Arial"/>
                  <a:cs typeface="Arial"/>
                </a:rPr>
                <a:t>it. </a:t>
              </a:r>
              <a:r>
                <a:rPr sz="818" spc="-3" dirty="0">
                  <a:latin typeface="Arial"/>
                  <a:cs typeface="Arial"/>
                </a:rPr>
                <a:t>These women, all prisoners in Auschwitz, </a:t>
              </a:r>
              <a:r>
                <a:rPr sz="818" dirty="0">
                  <a:latin typeface="Arial"/>
                  <a:cs typeface="Arial"/>
                </a:rPr>
                <a:t>come </a:t>
              </a:r>
              <a:r>
                <a:rPr sz="818" spc="-3" dirty="0">
                  <a:latin typeface="Arial"/>
                  <a:cs typeface="Arial"/>
                </a:rPr>
                <a:t>from different  countries. </a:t>
              </a:r>
              <a:r>
                <a:rPr sz="818" dirty="0">
                  <a:latin typeface="Arial"/>
                  <a:cs typeface="Arial"/>
                </a:rPr>
                <a:t>They </a:t>
              </a:r>
              <a:r>
                <a:rPr sz="818" spc="-3" dirty="0">
                  <a:latin typeface="Arial"/>
                  <a:cs typeface="Arial"/>
                </a:rPr>
                <a:t>write </a:t>
              </a:r>
              <a:r>
                <a:rPr sz="818" dirty="0">
                  <a:latin typeface="Arial"/>
                  <a:cs typeface="Arial"/>
                </a:rPr>
                <a:t>in </a:t>
              </a:r>
              <a:r>
                <a:rPr sz="818" spc="-3" dirty="0">
                  <a:latin typeface="Arial"/>
                  <a:cs typeface="Arial"/>
                </a:rPr>
                <a:t>the heart in </a:t>
              </a:r>
              <a:r>
                <a:rPr sz="818" b="1" spc="-3" dirty="0">
                  <a:latin typeface="Arial"/>
                  <a:cs typeface="Arial"/>
                </a:rPr>
                <a:t>Polish</a:t>
              </a:r>
              <a:r>
                <a:rPr sz="818" spc="-3" dirty="0">
                  <a:latin typeface="Arial"/>
                  <a:cs typeface="Arial"/>
                </a:rPr>
                <a:t>, </a:t>
              </a:r>
              <a:r>
                <a:rPr sz="818" b="1" dirty="0">
                  <a:latin typeface="Arial"/>
                  <a:cs typeface="Arial"/>
                </a:rPr>
                <a:t>German</a:t>
              </a:r>
              <a:r>
                <a:rPr sz="818" dirty="0">
                  <a:latin typeface="Arial"/>
                  <a:cs typeface="Arial"/>
                </a:rPr>
                <a:t>, </a:t>
              </a:r>
              <a:r>
                <a:rPr sz="818" b="1" spc="-3" dirty="0">
                  <a:latin typeface="Arial"/>
                  <a:cs typeface="Arial"/>
                </a:rPr>
                <a:t>French </a:t>
              </a:r>
              <a:r>
                <a:rPr sz="818" spc="-3" dirty="0">
                  <a:latin typeface="Arial"/>
                  <a:cs typeface="Arial"/>
                </a:rPr>
                <a:t>and </a:t>
              </a:r>
              <a:r>
                <a:rPr sz="818" b="1" dirty="0">
                  <a:latin typeface="Arial"/>
                  <a:cs typeface="Arial"/>
                </a:rPr>
                <a:t>Hebrew</a:t>
              </a:r>
              <a:r>
                <a:rPr sz="818" dirty="0">
                  <a:latin typeface="Arial"/>
                  <a:cs typeface="Arial"/>
                </a:rPr>
                <a:t>. In the  </a:t>
              </a:r>
              <a:r>
                <a:rPr sz="818" spc="-3" dirty="0">
                  <a:latin typeface="Arial"/>
                  <a:cs typeface="Arial"/>
                </a:rPr>
                <a:t>heart there are messages of </a:t>
              </a:r>
              <a:r>
                <a:rPr sz="818" b="1" spc="-3" dirty="0">
                  <a:latin typeface="Arial"/>
                  <a:cs typeface="Arial"/>
                </a:rPr>
                <a:t>friendship</a:t>
              </a:r>
              <a:r>
                <a:rPr sz="818" spc="-3" dirty="0">
                  <a:latin typeface="Arial"/>
                  <a:cs typeface="Arial"/>
                </a:rPr>
                <a:t>, words of </a:t>
              </a:r>
              <a:r>
                <a:rPr sz="818" b="1" spc="-3" dirty="0">
                  <a:latin typeface="Arial"/>
                  <a:cs typeface="Arial"/>
                </a:rPr>
                <a:t>hope</a:t>
              </a:r>
              <a:r>
                <a:rPr sz="818" spc="-3" dirty="0">
                  <a:latin typeface="Arial"/>
                  <a:cs typeface="Arial"/>
                </a:rPr>
                <a:t>, birthday </a:t>
              </a:r>
              <a:r>
                <a:rPr sz="818" b="1" dirty="0">
                  <a:latin typeface="Arial"/>
                  <a:cs typeface="Arial"/>
                </a:rPr>
                <a:t>wishes </a:t>
              </a:r>
              <a:r>
                <a:rPr sz="818" spc="-3" dirty="0">
                  <a:latin typeface="Arial"/>
                  <a:cs typeface="Arial"/>
                </a:rPr>
                <a:t>and  </a:t>
              </a:r>
              <a:r>
                <a:rPr sz="818" b="1" dirty="0">
                  <a:latin typeface="Arial"/>
                  <a:cs typeface="Arial"/>
                </a:rPr>
                <a:t>signatures</a:t>
              </a:r>
              <a:r>
                <a:rPr sz="818" dirty="0">
                  <a:latin typeface="Arial"/>
                  <a:cs typeface="Arial"/>
                </a:rPr>
                <a:t>. </a:t>
              </a:r>
              <a:r>
                <a:rPr sz="818" spc="-3" dirty="0">
                  <a:latin typeface="Arial"/>
                  <a:cs typeface="Arial"/>
                </a:rPr>
                <a:t>Then they give the heart </a:t>
              </a:r>
              <a:r>
                <a:rPr sz="818" dirty="0">
                  <a:latin typeface="Arial"/>
                  <a:cs typeface="Arial"/>
                </a:rPr>
                <a:t>to</a:t>
              </a:r>
              <a:r>
                <a:rPr sz="818" spc="-24" dirty="0">
                  <a:latin typeface="Arial"/>
                  <a:cs typeface="Arial"/>
                </a:rPr>
                <a:t> </a:t>
              </a:r>
              <a:r>
                <a:rPr sz="818" spc="-3" dirty="0">
                  <a:latin typeface="Arial"/>
                  <a:cs typeface="Arial"/>
                </a:rPr>
                <a:t>Fania.</a:t>
              </a:r>
              <a:endParaRPr sz="818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1227" dirty="0">
                <a:latin typeface="Arial"/>
                <a:cs typeface="Arial"/>
              </a:endParaRPr>
            </a:p>
            <a:p>
              <a:pPr marL="8659" marR="4762" algn="just">
                <a:lnSpc>
                  <a:spcPct val="143800"/>
                </a:lnSpc>
              </a:pPr>
              <a:r>
                <a:rPr sz="818" dirty="0">
                  <a:latin typeface="Arial"/>
                  <a:cs typeface="Arial"/>
                </a:rPr>
                <a:t>In </a:t>
              </a:r>
              <a:r>
                <a:rPr sz="818" spc="-3" dirty="0">
                  <a:latin typeface="Arial"/>
                  <a:cs typeface="Arial"/>
                </a:rPr>
                <a:t>January 1945, Auschwitz is evacuated. </a:t>
              </a:r>
              <a:r>
                <a:rPr sz="818" spc="-7" dirty="0">
                  <a:latin typeface="Arial"/>
                  <a:cs typeface="Arial"/>
                </a:rPr>
                <a:t>Fania </a:t>
              </a:r>
              <a:r>
                <a:rPr sz="818" spc="-3" dirty="0">
                  <a:latin typeface="Arial"/>
                  <a:cs typeface="Arial"/>
                </a:rPr>
                <a:t>and her comrades are forced to  walk </a:t>
              </a:r>
              <a:r>
                <a:rPr sz="818" dirty="0">
                  <a:latin typeface="Arial"/>
                  <a:cs typeface="Arial"/>
                </a:rPr>
                <a:t>towards </a:t>
              </a:r>
              <a:r>
                <a:rPr sz="818" spc="-3" dirty="0">
                  <a:latin typeface="Arial"/>
                  <a:cs typeface="Arial"/>
                </a:rPr>
                <a:t>Germany. </a:t>
              </a:r>
              <a:r>
                <a:rPr sz="818" dirty="0">
                  <a:latin typeface="Arial"/>
                  <a:cs typeface="Arial"/>
                </a:rPr>
                <a:t>This </a:t>
              </a:r>
              <a:r>
                <a:rPr sz="818" spc="-3" dirty="0">
                  <a:latin typeface="Arial"/>
                  <a:cs typeface="Arial"/>
                </a:rPr>
                <a:t>event is called </a:t>
              </a:r>
              <a:r>
                <a:rPr sz="818" dirty="0">
                  <a:latin typeface="Arial"/>
                  <a:cs typeface="Arial"/>
                </a:rPr>
                <a:t>the “</a:t>
              </a:r>
              <a:r>
                <a:rPr sz="818" b="1" dirty="0">
                  <a:latin typeface="Arial"/>
                  <a:cs typeface="Arial"/>
                </a:rPr>
                <a:t>Death </a:t>
              </a:r>
              <a:r>
                <a:rPr sz="818" b="1" spc="-3" dirty="0">
                  <a:latin typeface="Arial"/>
                  <a:cs typeface="Arial"/>
                </a:rPr>
                <a:t>March</a:t>
              </a:r>
              <a:r>
                <a:rPr sz="818" spc="-3" dirty="0">
                  <a:latin typeface="Arial"/>
                  <a:cs typeface="Arial"/>
                </a:rPr>
                <a:t>”. Fania manages  </a:t>
              </a:r>
              <a:r>
                <a:rPr sz="818" dirty="0">
                  <a:latin typeface="Arial"/>
                  <a:cs typeface="Arial"/>
                </a:rPr>
                <a:t>to </a:t>
              </a:r>
              <a:r>
                <a:rPr sz="818" spc="-3" dirty="0">
                  <a:latin typeface="Arial"/>
                  <a:cs typeface="Arial"/>
                </a:rPr>
                <a:t>keep the </a:t>
              </a:r>
              <a:r>
                <a:rPr sz="818" b="1" spc="-3" dirty="0">
                  <a:latin typeface="Arial"/>
                  <a:cs typeface="Arial"/>
                </a:rPr>
                <a:t>heart hidden </a:t>
              </a:r>
              <a:r>
                <a:rPr sz="818" spc="-3" dirty="0">
                  <a:latin typeface="Arial"/>
                  <a:cs typeface="Arial"/>
                </a:rPr>
                <a:t>under her arm </a:t>
              </a:r>
              <a:r>
                <a:rPr sz="818" dirty="0">
                  <a:latin typeface="Arial"/>
                  <a:cs typeface="Arial"/>
                </a:rPr>
                <a:t>for </a:t>
              </a:r>
              <a:r>
                <a:rPr sz="818" spc="-7" dirty="0">
                  <a:latin typeface="Arial"/>
                  <a:cs typeface="Arial"/>
                </a:rPr>
                <a:t>the </a:t>
              </a:r>
              <a:r>
                <a:rPr sz="818" spc="-3" dirty="0">
                  <a:latin typeface="Arial"/>
                  <a:cs typeface="Arial"/>
                </a:rPr>
                <a:t>entire</a:t>
              </a:r>
              <a:r>
                <a:rPr sz="818" spc="37" dirty="0">
                  <a:latin typeface="Arial"/>
                  <a:cs typeface="Arial"/>
                </a:rPr>
                <a:t> </a:t>
              </a:r>
              <a:r>
                <a:rPr sz="818" spc="-3" dirty="0">
                  <a:latin typeface="Arial"/>
                  <a:cs typeface="Arial"/>
                </a:rPr>
                <a:t>journey.</a:t>
              </a:r>
              <a:endParaRPr sz="818" dirty="0">
                <a:latin typeface="Arial"/>
                <a:cs typeface="Arial"/>
              </a:endParaRPr>
            </a:p>
          </p:txBody>
        </p:sp>
      </p:grpSp>
      <p:sp>
        <p:nvSpPr>
          <p:cNvPr id="5" name="object 2"/>
          <p:cNvSpPr txBox="1"/>
          <p:nvPr/>
        </p:nvSpPr>
        <p:spPr>
          <a:xfrm>
            <a:off x="4428275" y="1484648"/>
            <a:ext cx="3811299" cy="4013634"/>
          </a:xfrm>
          <a:prstGeom prst="rect">
            <a:avLst/>
          </a:prstGeom>
        </p:spPr>
        <p:txBody>
          <a:bodyPr vert="horz" wrap="square" lIns="0" tIns="8226" rIns="0" bIns="0" rtlCol="0">
            <a:spAutoFit/>
          </a:bodyPr>
          <a:lstStyle/>
          <a:p>
            <a:pPr marL="34635" marR="33337" algn="just">
              <a:lnSpc>
                <a:spcPct val="143700"/>
              </a:lnSpc>
              <a:spcBef>
                <a:spcPts val="65"/>
              </a:spcBef>
            </a:pPr>
            <a:r>
              <a:rPr sz="818" dirty="0">
                <a:latin typeface="Arial"/>
                <a:cs typeface="Arial"/>
              </a:rPr>
              <a:t>After </a:t>
            </a:r>
            <a:r>
              <a:rPr sz="818" spc="-3" dirty="0">
                <a:latin typeface="Arial"/>
                <a:cs typeface="Arial"/>
              </a:rPr>
              <a:t>walking </a:t>
            </a:r>
            <a:r>
              <a:rPr sz="818" dirty="0">
                <a:latin typeface="Arial"/>
                <a:cs typeface="Arial"/>
              </a:rPr>
              <a:t>for </a:t>
            </a:r>
            <a:r>
              <a:rPr sz="818" spc="-3" dirty="0">
                <a:latin typeface="Arial"/>
                <a:cs typeface="Arial"/>
              </a:rPr>
              <a:t>three days, Fania and some of the other workers </a:t>
            </a:r>
            <a:r>
              <a:rPr sz="818" dirty="0">
                <a:latin typeface="Arial"/>
                <a:cs typeface="Arial"/>
              </a:rPr>
              <a:t>from </a:t>
            </a:r>
            <a:r>
              <a:rPr sz="818" spc="-3" dirty="0">
                <a:latin typeface="Arial"/>
                <a:cs typeface="Arial"/>
              </a:rPr>
              <a:t>the  munitions </a:t>
            </a:r>
            <a:r>
              <a:rPr sz="818" dirty="0">
                <a:latin typeface="Arial"/>
                <a:cs typeface="Arial"/>
              </a:rPr>
              <a:t>factory </a:t>
            </a:r>
            <a:r>
              <a:rPr sz="818" spc="-3" dirty="0">
                <a:latin typeface="Arial"/>
                <a:cs typeface="Arial"/>
              </a:rPr>
              <a:t>are deported by train </a:t>
            </a:r>
            <a:r>
              <a:rPr sz="818" dirty="0">
                <a:latin typeface="Arial"/>
                <a:cs typeface="Arial"/>
              </a:rPr>
              <a:t>to </a:t>
            </a:r>
            <a:r>
              <a:rPr sz="818" spc="-3" dirty="0">
                <a:latin typeface="Arial"/>
                <a:cs typeface="Arial"/>
              </a:rPr>
              <a:t>Ravensbrück, which is a concentration  </a:t>
            </a:r>
            <a:r>
              <a:rPr sz="818" dirty="0">
                <a:latin typeface="Arial"/>
                <a:cs typeface="Arial"/>
              </a:rPr>
              <a:t>camp for </a:t>
            </a:r>
            <a:r>
              <a:rPr sz="818" spc="-3" dirty="0">
                <a:latin typeface="Arial"/>
                <a:cs typeface="Arial"/>
              </a:rPr>
              <a:t>women. The </a:t>
            </a:r>
            <a:r>
              <a:rPr sz="818" dirty="0">
                <a:latin typeface="Arial"/>
                <a:cs typeface="Arial"/>
              </a:rPr>
              <a:t>last </a:t>
            </a:r>
            <a:r>
              <a:rPr sz="818" spc="-3" dirty="0">
                <a:latin typeface="Arial"/>
                <a:cs typeface="Arial"/>
              </a:rPr>
              <a:t>message is written in the heart by a </a:t>
            </a:r>
            <a:r>
              <a:rPr sz="818" spc="-7" dirty="0">
                <a:latin typeface="Arial"/>
                <a:cs typeface="Arial"/>
              </a:rPr>
              <a:t>young </a:t>
            </a:r>
            <a:r>
              <a:rPr sz="818" spc="-3" dirty="0">
                <a:latin typeface="Arial"/>
                <a:cs typeface="Arial"/>
              </a:rPr>
              <a:t>woman on  January </a:t>
            </a:r>
            <a:r>
              <a:rPr sz="818" dirty="0">
                <a:latin typeface="Arial"/>
                <a:cs typeface="Arial"/>
              </a:rPr>
              <a:t>26, </a:t>
            </a:r>
            <a:r>
              <a:rPr sz="818" spc="-3" dirty="0">
                <a:latin typeface="Arial"/>
                <a:cs typeface="Arial"/>
              </a:rPr>
              <a:t>1945, </a:t>
            </a:r>
            <a:r>
              <a:rPr sz="818" dirty="0">
                <a:latin typeface="Arial"/>
                <a:cs typeface="Arial"/>
              </a:rPr>
              <a:t>at</a:t>
            </a:r>
            <a:r>
              <a:rPr sz="818" spc="-17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Ravensbrück.</a:t>
            </a:r>
            <a:endParaRPr sz="818" dirty="0">
              <a:latin typeface="Arial"/>
              <a:cs typeface="Arial"/>
            </a:endParaRPr>
          </a:p>
          <a:p>
            <a:pPr>
              <a:spcBef>
                <a:spcPts val="37"/>
              </a:spcBef>
            </a:pPr>
            <a:endParaRPr sz="1193" dirty="0">
              <a:latin typeface="Arial"/>
              <a:cs typeface="Arial"/>
            </a:endParaRPr>
          </a:p>
          <a:p>
            <a:pPr marL="34635" marR="29007" algn="just">
              <a:lnSpc>
                <a:spcPct val="143900"/>
              </a:lnSpc>
            </a:pPr>
            <a:r>
              <a:rPr sz="818" spc="-3" dirty="0">
                <a:latin typeface="Arial"/>
                <a:cs typeface="Arial"/>
              </a:rPr>
              <a:t>Fania and Zlatka </a:t>
            </a:r>
            <a:r>
              <a:rPr sz="818" dirty="0">
                <a:latin typeface="Arial"/>
                <a:cs typeface="Arial"/>
              </a:rPr>
              <a:t>are </a:t>
            </a:r>
            <a:r>
              <a:rPr sz="818" spc="-3" dirty="0">
                <a:latin typeface="Arial"/>
                <a:cs typeface="Arial"/>
              </a:rPr>
              <a:t>both survivors </a:t>
            </a:r>
            <a:r>
              <a:rPr sz="818" dirty="0">
                <a:latin typeface="Arial"/>
                <a:cs typeface="Arial"/>
              </a:rPr>
              <a:t>of the </a:t>
            </a:r>
            <a:r>
              <a:rPr sz="818" spc="-3" dirty="0">
                <a:latin typeface="Arial"/>
                <a:cs typeface="Arial"/>
              </a:rPr>
              <a:t>Holocaust. Fania’s favourite inscription  in </a:t>
            </a:r>
            <a:r>
              <a:rPr sz="818" dirty="0">
                <a:latin typeface="Arial"/>
                <a:cs typeface="Arial"/>
              </a:rPr>
              <a:t>the </a:t>
            </a:r>
            <a:r>
              <a:rPr sz="818" spc="-3" dirty="0">
                <a:latin typeface="Arial"/>
                <a:cs typeface="Arial"/>
              </a:rPr>
              <a:t>heart is “</a:t>
            </a:r>
            <a:r>
              <a:rPr sz="818" b="1" spc="-3" dirty="0">
                <a:latin typeface="Arial"/>
                <a:cs typeface="Arial"/>
              </a:rPr>
              <a:t>Freedom, </a:t>
            </a:r>
            <a:r>
              <a:rPr sz="818" b="1" dirty="0">
                <a:latin typeface="Arial"/>
                <a:cs typeface="Arial"/>
              </a:rPr>
              <a:t>Freedom, </a:t>
            </a:r>
            <a:r>
              <a:rPr sz="818" b="1" spc="-3" dirty="0">
                <a:latin typeface="Arial"/>
                <a:cs typeface="Arial"/>
              </a:rPr>
              <a:t>Freedom</a:t>
            </a:r>
            <a:r>
              <a:rPr sz="818" spc="-3" dirty="0">
                <a:latin typeface="Arial"/>
                <a:cs typeface="Arial"/>
              </a:rPr>
              <a:t>.” Fania donated </a:t>
            </a:r>
            <a:r>
              <a:rPr sz="818" spc="-7" dirty="0">
                <a:latin typeface="Arial"/>
                <a:cs typeface="Arial"/>
              </a:rPr>
              <a:t>the </a:t>
            </a:r>
            <a:r>
              <a:rPr sz="818" spc="-3" dirty="0">
                <a:latin typeface="Arial"/>
                <a:cs typeface="Arial"/>
              </a:rPr>
              <a:t>heart </a:t>
            </a:r>
            <a:r>
              <a:rPr sz="818" dirty="0">
                <a:latin typeface="Arial"/>
                <a:cs typeface="Arial"/>
              </a:rPr>
              <a:t>to </a:t>
            </a:r>
            <a:r>
              <a:rPr sz="818" spc="-3" dirty="0">
                <a:latin typeface="Arial"/>
                <a:cs typeface="Arial"/>
              </a:rPr>
              <a:t>the  Montreal Holocaust </a:t>
            </a:r>
            <a:r>
              <a:rPr sz="818" spc="-7" dirty="0">
                <a:latin typeface="Arial"/>
                <a:cs typeface="Arial"/>
              </a:rPr>
              <a:t>Museum </a:t>
            </a:r>
            <a:r>
              <a:rPr sz="818" spc="-3" dirty="0">
                <a:latin typeface="Arial"/>
                <a:cs typeface="Arial"/>
              </a:rPr>
              <a:t>in 1988. </a:t>
            </a:r>
            <a:r>
              <a:rPr sz="818" dirty="0">
                <a:latin typeface="Arial"/>
                <a:cs typeface="Arial"/>
              </a:rPr>
              <a:t>It </a:t>
            </a:r>
            <a:r>
              <a:rPr sz="818" spc="-3" dirty="0">
                <a:latin typeface="Arial"/>
                <a:cs typeface="Arial"/>
              </a:rPr>
              <a:t>is </a:t>
            </a:r>
            <a:r>
              <a:rPr sz="818" dirty="0">
                <a:latin typeface="Arial"/>
                <a:cs typeface="Arial"/>
              </a:rPr>
              <a:t>an </a:t>
            </a:r>
            <a:r>
              <a:rPr sz="818" spc="-3" dirty="0">
                <a:latin typeface="Arial"/>
                <a:cs typeface="Arial"/>
              </a:rPr>
              <a:t>exceptional object in the museum: It  is one of the </a:t>
            </a:r>
            <a:r>
              <a:rPr sz="818" spc="-7" dirty="0">
                <a:latin typeface="Arial"/>
                <a:cs typeface="Arial"/>
              </a:rPr>
              <a:t>rare </a:t>
            </a:r>
            <a:r>
              <a:rPr sz="818" spc="-3" dirty="0">
                <a:latin typeface="Arial"/>
                <a:cs typeface="Arial"/>
              </a:rPr>
              <a:t>objects known </a:t>
            </a:r>
            <a:r>
              <a:rPr sz="818" dirty="0">
                <a:latin typeface="Arial"/>
                <a:cs typeface="Arial"/>
              </a:rPr>
              <a:t>to </a:t>
            </a:r>
            <a:r>
              <a:rPr sz="818" spc="-3" dirty="0">
                <a:latin typeface="Arial"/>
                <a:cs typeface="Arial"/>
              </a:rPr>
              <a:t>have been created </a:t>
            </a:r>
            <a:r>
              <a:rPr sz="818" dirty="0">
                <a:latin typeface="Arial"/>
                <a:cs typeface="Arial"/>
              </a:rPr>
              <a:t>by </a:t>
            </a:r>
            <a:r>
              <a:rPr sz="818" spc="-3" dirty="0">
                <a:latin typeface="Arial"/>
                <a:cs typeface="Arial"/>
              </a:rPr>
              <a:t>prisoners </a:t>
            </a:r>
            <a:r>
              <a:rPr sz="818" spc="-10" dirty="0">
                <a:latin typeface="Arial"/>
                <a:cs typeface="Arial"/>
              </a:rPr>
              <a:t>in</a:t>
            </a:r>
            <a:r>
              <a:rPr sz="818" spc="65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Auschwitz.</a:t>
            </a:r>
            <a:endParaRPr sz="818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27" dirty="0">
              <a:latin typeface="Arial"/>
              <a:cs typeface="Arial"/>
            </a:endParaRPr>
          </a:p>
          <a:p>
            <a:pPr marL="34635" marR="29873" algn="just">
              <a:lnSpc>
                <a:spcPct val="143800"/>
              </a:lnSpc>
              <a:spcBef>
                <a:spcPts val="3"/>
              </a:spcBef>
            </a:pPr>
            <a:r>
              <a:rPr sz="818" dirty="0">
                <a:latin typeface="Arial"/>
                <a:cs typeface="Arial"/>
              </a:rPr>
              <a:t>In </a:t>
            </a:r>
            <a:r>
              <a:rPr sz="818" spc="-3" dirty="0">
                <a:latin typeface="Arial"/>
                <a:cs typeface="Arial"/>
              </a:rPr>
              <a:t>1998, Zlatka, like many </a:t>
            </a:r>
            <a:r>
              <a:rPr sz="818" dirty="0">
                <a:latin typeface="Arial"/>
                <a:cs typeface="Arial"/>
              </a:rPr>
              <a:t>other </a:t>
            </a:r>
            <a:r>
              <a:rPr sz="818" spc="-3" dirty="0">
                <a:latin typeface="Arial"/>
                <a:cs typeface="Arial"/>
              </a:rPr>
              <a:t>Holocaust survivors, </a:t>
            </a:r>
            <a:r>
              <a:rPr sz="818" dirty="0">
                <a:latin typeface="Arial"/>
                <a:cs typeface="Arial"/>
              </a:rPr>
              <a:t>told </a:t>
            </a:r>
            <a:r>
              <a:rPr sz="818" spc="-3" dirty="0">
                <a:latin typeface="Arial"/>
                <a:cs typeface="Arial"/>
              </a:rPr>
              <a:t>her life story in </a:t>
            </a:r>
            <a:r>
              <a:rPr sz="818" dirty="0">
                <a:latin typeface="Arial"/>
                <a:cs typeface="Arial"/>
              </a:rPr>
              <a:t>Yiddish  </a:t>
            </a:r>
            <a:r>
              <a:rPr sz="818" spc="-3" dirty="0">
                <a:latin typeface="Arial"/>
                <a:cs typeface="Arial"/>
              </a:rPr>
              <a:t>in </a:t>
            </a:r>
            <a:r>
              <a:rPr sz="818" dirty="0">
                <a:latin typeface="Arial"/>
                <a:cs typeface="Arial"/>
              </a:rPr>
              <a:t>front </a:t>
            </a:r>
            <a:r>
              <a:rPr sz="818" spc="-3" dirty="0">
                <a:latin typeface="Arial"/>
                <a:cs typeface="Arial"/>
              </a:rPr>
              <a:t>of a camera in Montreal. </a:t>
            </a:r>
            <a:r>
              <a:rPr sz="818" dirty="0">
                <a:latin typeface="Arial"/>
                <a:cs typeface="Arial"/>
              </a:rPr>
              <a:t>In </a:t>
            </a:r>
            <a:r>
              <a:rPr sz="818" spc="-3" dirty="0">
                <a:latin typeface="Arial"/>
                <a:cs typeface="Arial"/>
              </a:rPr>
              <a:t>this recording, she tells how she had the idea  </a:t>
            </a:r>
            <a:r>
              <a:rPr sz="818" dirty="0">
                <a:latin typeface="Arial"/>
                <a:cs typeface="Arial"/>
              </a:rPr>
              <a:t>to make the </a:t>
            </a:r>
            <a:r>
              <a:rPr sz="818" spc="-3" dirty="0">
                <a:latin typeface="Arial"/>
                <a:cs typeface="Arial"/>
              </a:rPr>
              <a:t>heart and </a:t>
            </a:r>
            <a:r>
              <a:rPr sz="818" dirty="0">
                <a:latin typeface="Arial"/>
                <a:cs typeface="Arial"/>
              </a:rPr>
              <a:t>how she </a:t>
            </a:r>
            <a:r>
              <a:rPr sz="818" spc="-3" dirty="0">
                <a:latin typeface="Arial"/>
                <a:cs typeface="Arial"/>
              </a:rPr>
              <a:t>proceeded to make </a:t>
            </a:r>
            <a:r>
              <a:rPr sz="818" spc="-7" dirty="0">
                <a:latin typeface="Arial"/>
                <a:cs typeface="Arial"/>
              </a:rPr>
              <a:t>it. </a:t>
            </a:r>
            <a:r>
              <a:rPr sz="818" spc="-3" dirty="0">
                <a:latin typeface="Arial"/>
                <a:cs typeface="Arial"/>
              </a:rPr>
              <a:t>She says: </a:t>
            </a:r>
            <a:r>
              <a:rPr sz="818" spc="7" dirty="0">
                <a:latin typeface="Arial"/>
                <a:cs typeface="Arial"/>
              </a:rPr>
              <a:t>“</a:t>
            </a:r>
            <a:r>
              <a:rPr sz="818" b="1" spc="7" dirty="0">
                <a:latin typeface="Arial"/>
                <a:cs typeface="Arial"/>
              </a:rPr>
              <a:t>We </a:t>
            </a:r>
            <a:r>
              <a:rPr sz="818" b="1" spc="-3" dirty="0">
                <a:latin typeface="Arial"/>
                <a:cs typeface="Arial"/>
              </a:rPr>
              <a:t>were 20  (women); that is why </a:t>
            </a:r>
            <a:r>
              <a:rPr sz="818" b="1" dirty="0">
                <a:latin typeface="Arial"/>
                <a:cs typeface="Arial"/>
              </a:rPr>
              <a:t>I imagined </a:t>
            </a:r>
            <a:r>
              <a:rPr sz="818" b="1" spc="-7" dirty="0">
                <a:latin typeface="Arial"/>
                <a:cs typeface="Arial"/>
              </a:rPr>
              <a:t>20 </a:t>
            </a:r>
            <a:r>
              <a:rPr sz="818" b="1" dirty="0">
                <a:latin typeface="Arial"/>
                <a:cs typeface="Arial"/>
              </a:rPr>
              <a:t>layers</a:t>
            </a:r>
            <a:r>
              <a:rPr sz="818" dirty="0">
                <a:latin typeface="Arial"/>
                <a:cs typeface="Arial"/>
              </a:rPr>
              <a:t>.” </a:t>
            </a:r>
            <a:r>
              <a:rPr sz="818" spc="-3" dirty="0">
                <a:latin typeface="Arial"/>
                <a:cs typeface="Arial"/>
              </a:rPr>
              <a:t>In </a:t>
            </a:r>
            <a:r>
              <a:rPr sz="818" dirty="0">
                <a:latin typeface="Arial"/>
                <a:cs typeface="Arial"/>
              </a:rPr>
              <a:t>fact </a:t>
            </a:r>
            <a:r>
              <a:rPr sz="818" spc="-3" dirty="0">
                <a:latin typeface="Arial"/>
                <a:cs typeface="Arial"/>
              </a:rPr>
              <a:t>there </a:t>
            </a:r>
            <a:r>
              <a:rPr sz="818" dirty="0">
                <a:latin typeface="Arial"/>
                <a:cs typeface="Arial"/>
              </a:rPr>
              <a:t>are </a:t>
            </a:r>
            <a:r>
              <a:rPr sz="818" spc="-3" dirty="0">
                <a:latin typeface="Arial"/>
                <a:cs typeface="Arial"/>
              </a:rPr>
              <a:t>12 women’s  signatures in the</a:t>
            </a:r>
            <a:r>
              <a:rPr sz="818" spc="3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heart.</a:t>
            </a:r>
            <a:endParaRPr sz="818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27" dirty="0">
              <a:latin typeface="Arial"/>
              <a:cs typeface="Arial"/>
            </a:endParaRPr>
          </a:p>
          <a:p>
            <a:pPr marL="34635" marR="29440" algn="just">
              <a:lnSpc>
                <a:spcPct val="143700"/>
              </a:lnSpc>
            </a:pPr>
            <a:r>
              <a:rPr sz="818" b="1" dirty="0">
                <a:latin typeface="Arial"/>
                <a:cs typeface="Arial"/>
              </a:rPr>
              <a:t>The story of </a:t>
            </a:r>
            <a:r>
              <a:rPr sz="818" b="1" spc="-3" dirty="0">
                <a:latin typeface="Arial"/>
                <a:cs typeface="Arial"/>
              </a:rPr>
              <a:t>the heart </a:t>
            </a:r>
            <a:r>
              <a:rPr sz="818" b="1" dirty="0">
                <a:latin typeface="Arial"/>
                <a:cs typeface="Arial"/>
              </a:rPr>
              <a:t>continues</a:t>
            </a:r>
            <a:r>
              <a:rPr sz="818" dirty="0">
                <a:latin typeface="Arial"/>
                <a:cs typeface="Arial"/>
              </a:rPr>
              <a:t>. In </a:t>
            </a:r>
            <a:r>
              <a:rPr sz="818" spc="-3" dirty="0">
                <a:latin typeface="Arial"/>
                <a:cs typeface="Arial"/>
              </a:rPr>
              <a:t>2008, a </a:t>
            </a:r>
            <a:r>
              <a:rPr sz="818" b="1" dirty="0">
                <a:latin typeface="Arial"/>
                <a:cs typeface="Arial"/>
              </a:rPr>
              <a:t>documentary </a:t>
            </a:r>
            <a:r>
              <a:rPr sz="818" spc="-7" dirty="0">
                <a:latin typeface="Arial"/>
                <a:cs typeface="Arial"/>
              </a:rPr>
              <a:t>was </a:t>
            </a:r>
            <a:r>
              <a:rPr sz="818" dirty="0">
                <a:latin typeface="Arial"/>
                <a:cs typeface="Arial"/>
              </a:rPr>
              <a:t>made </a:t>
            </a:r>
            <a:r>
              <a:rPr sz="818" spc="-3" dirty="0">
                <a:latin typeface="Arial"/>
                <a:cs typeface="Arial"/>
              </a:rPr>
              <a:t>about</a:t>
            </a:r>
            <a:r>
              <a:rPr sz="818" spc="-89" dirty="0">
                <a:latin typeface="Arial"/>
                <a:cs typeface="Arial"/>
              </a:rPr>
              <a:t> </a:t>
            </a:r>
            <a:r>
              <a:rPr sz="818" dirty="0">
                <a:latin typeface="Arial"/>
                <a:cs typeface="Arial"/>
              </a:rPr>
              <a:t>the  heart. The </a:t>
            </a:r>
            <a:r>
              <a:rPr sz="818" spc="-3" dirty="0">
                <a:latin typeface="Arial"/>
                <a:cs typeface="Arial"/>
              </a:rPr>
              <a:t>directors Luc </a:t>
            </a:r>
            <a:r>
              <a:rPr sz="818" spc="-7" dirty="0">
                <a:latin typeface="Arial"/>
                <a:cs typeface="Arial"/>
              </a:rPr>
              <a:t>Cyr </a:t>
            </a:r>
            <a:r>
              <a:rPr sz="818" spc="-3" dirty="0">
                <a:latin typeface="Arial"/>
                <a:cs typeface="Arial"/>
              </a:rPr>
              <a:t>and Carl Leblanc travelled all over the </a:t>
            </a:r>
            <a:r>
              <a:rPr sz="818" spc="-7" dirty="0">
                <a:latin typeface="Arial"/>
                <a:cs typeface="Arial"/>
              </a:rPr>
              <a:t>world </a:t>
            </a:r>
            <a:r>
              <a:rPr sz="818" b="1" dirty="0">
                <a:latin typeface="Arial"/>
                <a:cs typeface="Arial"/>
              </a:rPr>
              <a:t>to find  </a:t>
            </a:r>
            <a:r>
              <a:rPr sz="818" b="1" spc="-3" dirty="0">
                <a:latin typeface="Arial"/>
                <a:cs typeface="Arial"/>
              </a:rPr>
              <a:t>the </a:t>
            </a:r>
            <a:r>
              <a:rPr sz="818" b="1" dirty="0">
                <a:latin typeface="Arial"/>
                <a:cs typeface="Arial"/>
              </a:rPr>
              <a:t>women who </a:t>
            </a:r>
            <a:r>
              <a:rPr sz="818" b="1" spc="-3" dirty="0">
                <a:latin typeface="Arial"/>
                <a:cs typeface="Arial"/>
              </a:rPr>
              <a:t>signed the </a:t>
            </a:r>
            <a:r>
              <a:rPr sz="818" b="1" dirty="0">
                <a:latin typeface="Arial"/>
                <a:cs typeface="Arial"/>
              </a:rPr>
              <a:t>heart</a:t>
            </a:r>
            <a:r>
              <a:rPr sz="818" dirty="0">
                <a:latin typeface="Arial"/>
                <a:cs typeface="Arial"/>
              </a:rPr>
              <a:t>. When the </a:t>
            </a:r>
            <a:r>
              <a:rPr sz="818" spc="-3" dirty="0">
                <a:latin typeface="Arial"/>
                <a:cs typeface="Arial"/>
              </a:rPr>
              <a:t>documentary was being </a:t>
            </a:r>
            <a:r>
              <a:rPr sz="818" spc="-7" dirty="0">
                <a:latin typeface="Arial"/>
                <a:cs typeface="Arial"/>
              </a:rPr>
              <a:t>made,  </a:t>
            </a:r>
            <a:r>
              <a:rPr sz="818" spc="-3" dirty="0">
                <a:latin typeface="Arial"/>
                <a:cs typeface="Arial"/>
              </a:rPr>
              <a:t>Fania</a:t>
            </a:r>
            <a:r>
              <a:rPr sz="818" spc="-20" dirty="0">
                <a:latin typeface="Arial"/>
                <a:cs typeface="Arial"/>
              </a:rPr>
              <a:t> </a:t>
            </a:r>
            <a:r>
              <a:rPr sz="818" spc="-7" dirty="0">
                <a:latin typeface="Arial"/>
                <a:cs typeface="Arial"/>
              </a:rPr>
              <a:t>saw</a:t>
            </a:r>
            <a:r>
              <a:rPr sz="818" spc="-31" dirty="0">
                <a:latin typeface="Arial"/>
                <a:cs typeface="Arial"/>
              </a:rPr>
              <a:t> </a:t>
            </a:r>
            <a:r>
              <a:rPr sz="818" dirty="0">
                <a:latin typeface="Arial"/>
                <a:cs typeface="Arial"/>
              </a:rPr>
              <a:t>the</a:t>
            </a:r>
            <a:r>
              <a:rPr sz="818" spc="-24" dirty="0">
                <a:latin typeface="Arial"/>
                <a:cs typeface="Arial"/>
              </a:rPr>
              <a:t> </a:t>
            </a:r>
            <a:r>
              <a:rPr sz="818" dirty="0">
                <a:latin typeface="Arial"/>
                <a:cs typeface="Arial"/>
              </a:rPr>
              <a:t>Heart</a:t>
            </a:r>
            <a:r>
              <a:rPr sz="818" spc="-37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from</a:t>
            </a:r>
            <a:r>
              <a:rPr sz="818" spc="-24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Auschwitz</a:t>
            </a:r>
            <a:r>
              <a:rPr sz="818" spc="-27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again</a:t>
            </a:r>
            <a:r>
              <a:rPr sz="818" spc="-20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at</a:t>
            </a:r>
            <a:r>
              <a:rPr sz="818" spc="-27" dirty="0">
                <a:latin typeface="Arial"/>
                <a:cs typeface="Arial"/>
              </a:rPr>
              <a:t> </a:t>
            </a:r>
            <a:r>
              <a:rPr sz="818" dirty="0">
                <a:latin typeface="Arial"/>
                <a:cs typeface="Arial"/>
              </a:rPr>
              <a:t>the</a:t>
            </a:r>
            <a:r>
              <a:rPr sz="818" spc="-24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Montreal</a:t>
            </a:r>
            <a:r>
              <a:rPr sz="818" spc="-24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Holocaust</a:t>
            </a:r>
            <a:r>
              <a:rPr sz="818" spc="-7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Museum.</a:t>
            </a:r>
            <a:r>
              <a:rPr sz="818" spc="-24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On  </a:t>
            </a:r>
            <a:r>
              <a:rPr sz="818" dirty="0">
                <a:latin typeface="Arial"/>
                <a:cs typeface="Arial"/>
              </a:rPr>
              <a:t>this </a:t>
            </a:r>
            <a:r>
              <a:rPr sz="818" spc="-3" dirty="0">
                <a:latin typeface="Arial"/>
                <a:cs typeface="Arial"/>
              </a:rPr>
              <a:t>occasion, students from Lambert-Closse School in Montreal, </a:t>
            </a:r>
            <a:r>
              <a:rPr sz="818" spc="-7" dirty="0">
                <a:latin typeface="Arial"/>
                <a:cs typeface="Arial"/>
              </a:rPr>
              <a:t>who </a:t>
            </a:r>
            <a:r>
              <a:rPr sz="818" spc="-3" dirty="0">
                <a:latin typeface="Arial"/>
                <a:cs typeface="Arial"/>
              </a:rPr>
              <a:t>did The  </a:t>
            </a:r>
            <a:r>
              <a:rPr sz="818" dirty="0">
                <a:latin typeface="Arial"/>
                <a:cs typeface="Arial"/>
              </a:rPr>
              <a:t>Heart From </a:t>
            </a:r>
            <a:r>
              <a:rPr sz="818" spc="-3" dirty="0">
                <a:latin typeface="Arial"/>
                <a:cs typeface="Arial"/>
              </a:rPr>
              <a:t>Auschwitz activity, </a:t>
            </a:r>
            <a:r>
              <a:rPr sz="818" spc="-7" dirty="0">
                <a:latin typeface="Arial"/>
                <a:cs typeface="Arial"/>
              </a:rPr>
              <a:t>gave </a:t>
            </a:r>
            <a:r>
              <a:rPr sz="818" dirty="0">
                <a:latin typeface="Arial"/>
                <a:cs typeface="Arial"/>
              </a:rPr>
              <a:t>her </a:t>
            </a:r>
            <a:r>
              <a:rPr sz="818" spc="-3" dirty="0">
                <a:latin typeface="Arial"/>
                <a:cs typeface="Arial"/>
              </a:rPr>
              <a:t>a heart </a:t>
            </a:r>
            <a:r>
              <a:rPr sz="818" dirty="0">
                <a:latin typeface="Arial"/>
                <a:cs typeface="Arial"/>
              </a:rPr>
              <a:t>for her </a:t>
            </a:r>
            <a:r>
              <a:rPr sz="818" spc="-3" dirty="0">
                <a:latin typeface="Arial"/>
                <a:cs typeface="Arial"/>
              </a:rPr>
              <a:t>84</a:t>
            </a:r>
            <a:r>
              <a:rPr sz="818" spc="-5" baseline="27777" dirty="0">
                <a:latin typeface="Arial"/>
                <a:cs typeface="Arial"/>
              </a:rPr>
              <a:t>th</a:t>
            </a:r>
            <a:r>
              <a:rPr sz="818" spc="127" baseline="27777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birthday.</a:t>
            </a:r>
            <a:endParaRPr sz="818" dirty="0">
              <a:latin typeface="Arial"/>
              <a:cs typeface="Arial"/>
            </a:endParaRPr>
          </a:p>
        </p:txBody>
      </p:sp>
      <p:sp>
        <p:nvSpPr>
          <p:cNvPr id="6" name="object 2"/>
          <p:cNvSpPr txBox="1"/>
          <p:nvPr/>
        </p:nvSpPr>
        <p:spPr>
          <a:xfrm>
            <a:off x="4428274" y="5719346"/>
            <a:ext cx="3811299" cy="683415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818" spc="-3" dirty="0">
                <a:latin typeface="Arial"/>
                <a:cs typeface="Arial"/>
              </a:rPr>
              <a:t>Fania now lives in Toronto. She </a:t>
            </a:r>
            <a:r>
              <a:rPr sz="818" spc="-7" dirty="0">
                <a:latin typeface="Arial"/>
                <a:cs typeface="Arial"/>
              </a:rPr>
              <a:t>was </a:t>
            </a:r>
            <a:r>
              <a:rPr sz="818" dirty="0">
                <a:latin typeface="Arial"/>
                <a:cs typeface="Arial"/>
              </a:rPr>
              <a:t>born </a:t>
            </a:r>
            <a:r>
              <a:rPr sz="818" spc="-3" dirty="0">
                <a:latin typeface="Arial"/>
                <a:cs typeface="Arial"/>
              </a:rPr>
              <a:t>on December 12,</a:t>
            </a:r>
            <a:r>
              <a:rPr sz="818" spc="31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1924.</a:t>
            </a:r>
            <a:endParaRPr sz="818" dirty="0">
              <a:latin typeface="Arial"/>
              <a:cs typeface="Arial"/>
            </a:endParaRPr>
          </a:p>
          <a:p>
            <a:pPr>
              <a:spcBef>
                <a:spcPts val="3"/>
              </a:spcBef>
            </a:pPr>
            <a:endParaRPr sz="1227" dirty="0">
              <a:latin typeface="Arial"/>
              <a:cs typeface="Arial"/>
            </a:endParaRPr>
          </a:p>
          <a:p>
            <a:pPr marL="8659" marR="3464">
              <a:lnSpc>
                <a:spcPct val="143300"/>
              </a:lnSpc>
            </a:pPr>
            <a:r>
              <a:rPr sz="818" spc="-3" dirty="0">
                <a:latin typeface="Arial"/>
                <a:cs typeface="Arial"/>
              </a:rPr>
              <a:t>Zlatka lived in Buenos Aires until she passed in </a:t>
            </a:r>
            <a:r>
              <a:rPr sz="818" dirty="0">
                <a:latin typeface="Arial"/>
                <a:cs typeface="Arial"/>
              </a:rPr>
              <a:t>2018. </a:t>
            </a:r>
            <a:r>
              <a:rPr sz="818" spc="-3" dirty="0">
                <a:latin typeface="Arial"/>
                <a:cs typeface="Arial"/>
              </a:rPr>
              <a:t>She </a:t>
            </a:r>
            <a:r>
              <a:rPr sz="818" spc="-7" dirty="0">
                <a:latin typeface="Arial"/>
                <a:cs typeface="Arial"/>
              </a:rPr>
              <a:t>was </a:t>
            </a:r>
            <a:r>
              <a:rPr sz="818" dirty="0">
                <a:latin typeface="Arial"/>
                <a:cs typeface="Arial"/>
              </a:rPr>
              <a:t>born </a:t>
            </a:r>
            <a:r>
              <a:rPr sz="818" spc="-3" dirty="0">
                <a:latin typeface="Arial"/>
                <a:cs typeface="Arial"/>
              </a:rPr>
              <a:t>on  September 24,</a:t>
            </a:r>
            <a:r>
              <a:rPr sz="818" spc="-7" dirty="0">
                <a:latin typeface="Arial"/>
                <a:cs typeface="Arial"/>
              </a:rPr>
              <a:t> </a:t>
            </a:r>
            <a:r>
              <a:rPr sz="818" spc="-3" dirty="0">
                <a:latin typeface="Arial"/>
                <a:cs typeface="Arial"/>
              </a:rPr>
              <a:t>1924.</a:t>
            </a:r>
            <a:endParaRPr sz="818" dirty="0">
              <a:latin typeface="Arial"/>
              <a:cs typeface="Arial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9158339" y="2893527"/>
            <a:ext cx="2643188" cy="594131"/>
          </a:xfrm>
          <a:prstGeom prst="rect">
            <a:avLst/>
          </a:prstGeom>
        </p:spPr>
        <p:txBody>
          <a:bodyPr vert="horz" wrap="square" lIns="0" tIns="16885" rIns="0" bIns="0" rtlCol="0">
            <a:spAutoFit/>
          </a:bodyPr>
          <a:lstStyle/>
          <a:p>
            <a:pPr marL="8659" marR="3464" algn="just">
              <a:lnSpc>
                <a:spcPts val="941"/>
              </a:lnSpc>
              <a:spcBef>
                <a:spcPts val="133"/>
              </a:spcBef>
            </a:pPr>
            <a:r>
              <a:rPr sz="818" b="1" dirty="0">
                <a:latin typeface="Arial"/>
                <a:cs typeface="Arial"/>
              </a:rPr>
              <a:t>Zlatka </a:t>
            </a:r>
            <a:r>
              <a:rPr sz="818" b="1" spc="-3" dirty="0">
                <a:latin typeface="Arial"/>
                <a:cs typeface="Arial"/>
              </a:rPr>
              <a:t>Pitluk recounted her </a:t>
            </a:r>
            <a:r>
              <a:rPr sz="818" b="1" dirty="0">
                <a:latin typeface="Arial"/>
                <a:cs typeface="Arial"/>
              </a:rPr>
              <a:t>life story and </a:t>
            </a:r>
            <a:r>
              <a:rPr sz="818" b="1" spc="-3" dirty="0">
                <a:latin typeface="Arial"/>
                <a:cs typeface="Arial"/>
              </a:rPr>
              <a:t>her experience </a:t>
            </a:r>
            <a:r>
              <a:rPr sz="818" b="1" dirty="0">
                <a:latin typeface="Arial"/>
                <a:cs typeface="Arial"/>
              </a:rPr>
              <a:t>of </a:t>
            </a:r>
            <a:r>
              <a:rPr sz="818" b="1" spc="-3" dirty="0">
                <a:latin typeface="Arial"/>
                <a:cs typeface="Arial"/>
              </a:rPr>
              <a:t>the </a:t>
            </a:r>
            <a:r>
              <a:rPr sz="818" b="1" dirty="0">
                <a:latin typeface="Arial"/>
                <a:cs typeface="Arial"/>
              </a:rPr>
              <a:t>Holocaust in  </a:t>
            </a:r>
            <a:r>
              <a:rPr sz="818" b="1" spc="-3" dirty="0">
                <a:latin typeface="Arial"/>
                <a:cs typeface="Arial"/>
              </a:rPr>
              <a:t>front </a:t>
            </a:r>
            <a:r>
              <a:rPr sz="818" b="1" dirty="0">
                <a:latin typeface="Arial"/>
                <a:cs typeface="Arial"/>
              </a:rPr>
              <a:t>of </a:t>
            </a:r>
            <a:r>
              <a:rPr sz="818" b="1" spc="-3" dirty="0">
                <a:latin typeface="Arial"/>
                <a:cs typeface="Arial"/>
              </a:rPr>
              <a:t>a video camera </a:t>
            </a:r>
            <a:r>
              <a:rPr sz="818" b="1" dirty="0">
                <a:latin typeface="Arial"/>
                <a:cs typeface="Arial"/>
              </a:rPr>
              <a:t>on </a:t>
            </a:r>
            <a:r>
              <a:rPr sz="818" b="1" spc="-3" dirty="0">
                <a:latin typeface="Arial"/>
                <a:cs typeface="Arial"/>
              </a:rPr>
              <a:t>September 16, 1998. Certain survivors choose </a:t>
            </a:r>
            <a:r>
              <a:rPr sz="818" b="1" dirty="0">
                <a:latin typeface="Arial"/>
                <a:cs typeface="Arial"/>
              </a:rPr>
              <a:t>to  do </a:t>
            </a:r>
            <a:r>
              <a:rPr sz="818" b="1" spc="-3" dirty="0">
                <a:latin typeface="Arial"/>
                <a:cs typeface="Arial"/>
              </a:rPr>
              <a:t>this </a:t>
            </a:r>
            <a:r>
              <a:rPr sz="818" b="1" dirty="0">
                <a:latin typeface="Arial"/>
                <a:cs typeface="Arial"/>
              </a:rPr>
              <a:t>in order to </a:t>
            </a:r>
            <a:r>
              <a:rPr sz="818" b="1" spc="-3" dirty="0">
                <a:latin typeface="Arial"/>
                <a:cs typeface="Arial"/>
              </a:rPr>
              <a:t>transmit </a:t>
            </a:r>
            <a:r>
              <a:rPr sz="818" b="1" dirty="0">
                <a:latin typeface="Arial"/>
                <a:cs typeface="Arial"/>
              </a:rPr>
              <a:t>their </a:t>
            </a:r>
            <a:r>
              <a:rPr sz="818" b="1" spc="-3" dirty="0">
                <a:latin typeface="Arial"/>
                <a:cs typeface="Arial"/>
              </a:rPr>
              <a:t>memories </a:t>
            </a:r>
            <a:r>
              <a:rPr sz="818" b="1" dirty="0">
                <a:latin typeface="Arial"/>
                <a:cs typeface="Arial"/>
              </a:rPr>
              <a:t>to </a:t>
            </a:r>
            <a:r>
              <a:rPr sz="818" b="1" spc="-3" dirty="0">
                <a:latin typeface="Arial"/>
                <a:cs typeface="Arial"/>
              </a:rPr>
              <a:t>young</a:t>
            </a:r>
            <a:r>
              <a:rPr sz="818" b="1" spc="7" dirty="0">
                <a:latin typeface="Arial"/>
                <a:cs typeface="Arial"/>
              </a:rPr>
              <a:t> </a:t>
            </a:r>
            <a:r>
              <a:rPr sz="818" b="1" dirty="0">
                <a:latin typeface="Arial"/>
                <a:cs typeface="Arial"/>
              </a:rPr>
              <a:t>people.</a:t>
            </a:r>
            <a:endParaRPr sz="818" dirty="0">
              <a:latin typeface="Arial"/>
              <a:cs typeface="Arial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9161395" y="5939796"/>
            <a:ext cx="2643188" cy="478715"/>
          </a:xfrm>
          <a:prstGeom prst="rect">
            <a:avLst/>
          </a:prstGeom>
        </p:spPr>
        <p:txBody>
          <a:bodyPr vert="horz" wrap="square" lIns="0" tIns="16885" rIns="0" bIns="0" rtlCol="0">
            <a:spAutoFit/>
          </a:bodyPr>
          <a:lstStyle/>
          <a:p>
            <a:pPr marL="8659" marR="3464" algn="just">
              <a:lnSpc>
                <a:spcPts val="941"/>
              </a:lnSpc>
              <a:spcBef>
                <a:spcPts val="133"/>
              </a:spcBef>
            </a:pPr>
            <a:r>
              <a:rPr sz="818" b="1" dirty="0">
                <a:latin typeface="Arial"/>
                <a:cs typeface="Arial"/>
              </a:rPr>
              <a:t>Fania </a:t>
            </a:r>
            <a:r>
              <a:rPr sz="818" b="1" spc="-3" dirty="0">
                <a:latin typeface="Arial"/>
                <a:cs typeface="Arial"/>
              </a:rPr>
              <a:t>Fainer, December 10, 2008, at the Montreal Holocaust </a:t>
            </a:r>
            <a:r>
              <a:rPr sz="818" b="1" dirty="0">
                <a:latin typeface="Arial"/>
                <a:cs typeface="Arial"/>
              </a:rPr>
              <a:t>Museum </a:t>
            </a:r>
            <a:r>
              <a:rPr sz="818" b="1" spc="-3" dirty="0">
                <a:latin typeface="Arial"/>
                <a:cs typeface="Arial"/>
              </a:rPr>
              <a:t>Here  she </a:t>
            </a:r>
            <a:r>
              <a:rPr sz="818" b="1" dirty="0">
                <a:latin typeface="Arial"/>
                <a:cs typeface="Arial"/>
              </a:rPr>
              <a:t>is in </a:t>
            </a:r>
            <a:r>
              <a:rPr sz="818" b="1" spc="-3" dirty="0">
                <a:latin typeface="Arial"/>
                <a:cs typeface="Arial"/>
              </a:rPr>
              <a:t>front </a:t>
            </a:r>
            <a:r>
              <a:rPr sz="818" b="1" dirty="0">
                <a:latin typeface="Arial"/>
                <a:cs typeface="Arial"/>
              </a:rPr>
              <a:t>of </a:t>
            </a:r>
            <a:r>
              <a:rPr sz="818" b="1" spc="-3" dirty="0">
                <a:latin typeface="Arial"/>
                <a:cs typeface="Arial"/>
              </a:rPr>
              <a:t>the </a:t>
            </a:r>
            <a:r>
              <a:rPr sz="818" b="1" dirty="0">
                <a:latin typeface="Arial"/>
                <a:cs typeface="Arial"/>
              </a:rPr>
              <a:t>glass </a:t>
            </a:r>
            <a:r>
              <a:rPr sz="818" b="1" spc="-3" dirty="0">
                <a:latin typeface="Arial"/>
                <a:cs typeface="Arial"/>
              </a:rPr>
              <a:t>cabinet </a:t>
            </a:r>
            <a:r>
              <a:rPr sz="818" b="1" dirty="0">
                <a:latin typeface="Arial"/>
                <a:cs typeface="Arial"/>
              </a:rPr>
              <a:t>in which the Heart from </a:t>
            </a:r>
            <a:r>
              <a:rPr sz="818" b="1" spc="-3" dirty="0">
                <a:latin typeface="Arial"/>
                <a:cs typeface="Arial"/>
              </a:rPr>
              <a:t>Auschwitz </a:t>
            </a:r>
            <a:r>
              <a:rPr sz="818" b="1" dirty="0">
                <a:latin typeface="Arial"/>
                <a:cs typeface="Arial"/>
              </a:rPr>
              <a:t>is  </a:t>
            </a:r>
            <a:r>
              <a:rPr sz="818" b="1" spc="-3" dirty="0">
                <a:latin typeface="Arial"/>
                <a:cs typeface="Arial"/>
              </a:rPr>
              <a:t>displayed.</a:t>
            </a:r>
            <a:endParaRPr sz="818" dirty="0">
              <a:latin typeface="Arial"/>
              <a:cs typeface="Arial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9158340" y="1036585"/>
            <a:ext cx="2643188" cy="17529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" name="object 6"/>
          <p:cNvSpPr/>
          <p:nvPr/>
        </p:nvSpPr>
        <p:spPr>
          <a:xfrm>
            <a:off x="9158339" y="3894836"/>
            <a:ext cx="2643188" cy="19547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" name="TextBox 10"/>
          <p:cNvSpPr txBox="1"/>
          <p:nvPr/>
        </p:nvSpPr>
        <p:spPr>
          <a:xfrm>
            <a:off x="9385346" y="6550262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5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écouvrez le coeur d'Auschwitz - Discover the heart from Auschwitz - YouTube - Google Chrome">
            <a:hlinkClick r:id="rId2" tooltip="Video Heart from Auschwitz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69"/>
          <a:stretch/>
        </p:blipFill>
        <p:spPr>
          <a:xfrm>
            <a:off x="1237683" y="-67296"/>
            <a:ext cx="9091650" cy="65559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0399" y="6488668"/>
            <a:ext cx="6671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https://www.youtube.com/watch?v=WnIoy297LVI&amp;feature=youtu.be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90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Content Placeholder 5" descr="BRICOLER UN CŒUR - CONSTRUCTING A HEART - YouTube - Google Chrome">
            <a:hlinkClick r:id="rId2" tooltip="Video Constructing a heart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97" t="22644" r="14167" b="17079"/>
          <a:stretch/>
        </p:blipFill>
        <p:spPr>
          <a:xfrm>
            <a:off x="2101432" y="0"/>
            <a:ext cx="7989136" cy="6065995"/>
          </a:xfrm>
        </p:spPr>
      </p:pic>
      <p:sp>
        <p:nvSpPr>
          <p:cNvPr id="7" name="Rectangle 6"/>
          <p:cNvSpPr/>
          <p:nvPr/>
        </p:nvSpPr>
        <p:spPr>
          <a:xfrm>
            <a:off x="2827865" y="6171684"/>
            <a:ext cx="6841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https://www.youtube.com/watch?v=SySpOO-E43o&amp;feature=youtu.be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47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556746" y="6161825"/>
            <a:ext cx="7073437" cy="367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>
                <a:hlinkClick r:id="rId2"/>
              </a:rPr>
              <a:t>https://</a:t>
            </a:r>
            <a:r>
              <a:rPr lang="en-CA" dirty="0" smtClean="0">
                <a:hlinkClick r:id="rId2"/>
              </a:rPr>
              <a:t>www.youtube.com/watch?v=h16uy3JfkRI&amp;feature=emb_logo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8" name="Content Placeholder 7" descr="Holocaust Survivor Zlatka Pitluk - The Heart From Auschwitz - YouTube - Google Chrome">
            <a:hlinkClick r:id="rId2" tooltip="Video Holocaust Survivor Zlatka Pitluk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9" t="23422" r="5844" b="3806"/>
          <a:stretch/>
        </p:blipFill>
        <p:spPr>
          <a:xfrm>
            <a:off x="2002300" y="0"/>
            <a:ext cx="8182330" cy="6096000"/>
          </a:xfrm>
        </p:spPr>
      </p:pic>
      <p:sp>
        <p:nvSpPr>
          <p:cNvPr id="7" name="TextBox 6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5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27" name="Group 131"/>
          <p:cNvGraphicFramePr>
            <a:graphicFrameLocks noGrp="1"/>
          </p:cNvGraphicFramePr>
          <p:nvPr/>
        </p:nvGraphicFramePr>
        <p:xfrm>
          <a:off x="2063751" y="3484564"/>
          <a:ext cx="7993063" cy="2392363"/>
        </p:xfrm>
        <a:graphic>
          <a:graphicData uri="http://schemas.openxmlformats.org/drawingml/2006/table">
            <a:tbl>
              <a:tblPr/>
              <a:tblGrid>
                <a:gridCol w="2778125">
                  <a:extLst>
                    <a:ext uri="{9D8B030D-6E8A-4147-A177-3AD203B41FA5}">
                      <a16:colId xmlns:a16="http://schemas.microsoft.com/office/drawing/2014/main" val="756264946"/>
                    </a:ext>
                  </a:extLst>
                </a:gridCol>
                <a:gridCol w="5214938">
                  <a:extLst>
                    <a:ext uri="{9D8B030D-6E8A-4147-A177-3AD203B41FA5}">
                      <a16:colId xmlns:a16="http://schemas.microsoft.com/office/drawing/2014/main" val="1349703091"/>
                    </a:ext>
                  </a:extLst>
                </a:gridCol>
              </a:tblGrid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Original language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Translation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1835159"/>
                  </a:ext>
                </a:extLst>
              </a:tr>
              <a:tr h="20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Polish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 the day of your birthday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Have a heart,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Look into a heart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Auschwitz 12/XII/1944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 my dear Fanni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Hanka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9961905"/>
                  </a:ext>
                </a:extLst>
              </a:tr>
            </a:tbl>
          </a:graphicData>
        </a:graphic>
      </p:graphicFrame>
      <p:sp>
        <p:nvSpPr>
          <p:cNvPr id="4113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2135188" y="2924176"/>
            <a:ext cx="7772400" cy="360363"/>
          </a:xfrm>
        </p:spPr>
        <p:txBody>
          <a:bodyPr anchor="ctr">
            <a:normAutofit fontScale="90000"/>
          </a:bodyPr>
          <a:lstStyle/>
          <a:p>
            <a:r>
              <a:rPr lang="en-US" altLang="en-US" sz="4000" b="1"/>
              <a:t>Hanka</a:t>
            </a:r>
            <a:endParaRPr lang="en-US" altLang="en-US" sz="4000"/>
          </a:p>
        </p:txBody>
      </p:sp>
      <p:pic>
        <p:nvPicPr>
          <p:cNvPr id="4114" name="Picture 18" descr="han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476250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55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90" name="Group 118"/>
          <p:cNvGraphicFramePr>
            <a:graphicFrameLocks noGrp="1"/>
          </p:cNvGraphicFramePr>
          <p:nvPr/>
        </p:nvGraphicFramePr>
        <p:xfrm>
          <a:off x="2063750" y="3700463"/>
          <a:ext cx="8135938" cy="2105026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2807502365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1806813058"/>
                    </a:ext>
                  </a:extLst>
                </a:gridCol>
              </a:tblGrid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Original language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Translation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6750249"/>
                  </a:ext>
                </a:extLst>
              </a:tr>
              <a:tr h="1744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Polish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Freedom, Freedom, Freedom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Wishing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on the day of your birthday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Mania M(…)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12/XII/1944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269975"/>
                  </a:ext>
                </a:extLst>
              </a:tr>
            </a:tbl>
          </a:graphicData>
        </a:graphic>
      </p:graphicFrame>
      <p:pic>
        <p:nvPicPr>
          <p:cNvPr id="3139" name="Picture 67" descr="hania+cover (Sma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476250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9" name="Rectangle 77"/>
          <p:cNvSpPr>
            <a:spLocks noGrp="1" noChangeArrowheads="1"/>
          </p:cNvSpPr>
          <p:nvPr>
            <p:ph type="ctrTitle"/>
          </p:nvPr>
        </p:nvSpPr>
        <p:spPr>
          <a:xfrm>
            <a:off x="2208213" y="3068638"/>
            <a:ext cx="7772400" cy="360362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4000" b="1"/>
              <a:t>Mania</a:t>
            </a:r>
            <a:endParaRPr lang="en-US" altLang="en-US" sz="4000"/>
          </a:p>
        </p:txBody>
      </p:sp>
      <p:sp>
        <p:nvSpPr>
          <p:cNvPr id="5" name="TextBox 4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70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89" name="Group 69"/>
          <p:cNvGraphicFramePr>
            <a:graphicFrameLocks noGrp="1"/>
          </p:cNvGraphicFramePr>
          <p:nvPr/>
        </p:nvGraphicFramePr>
        <p:xfrm>
          <a:off x="2063750" y="3533775"/>
          <a:ext cx="8135938" cy="2449196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3032759307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2311842784"/>
                    </a:ext>
                  </a:extLst>
                </a:gridCol>
              </a:tblGrid>
              <a:tr h="233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Original language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Translation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3703560"/>
                  </a:ext>
                </a:extLst>
              </a:tr>
              <a:tr h="1350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Polish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It’s Saturday 26.I.45. Everything (…) Ravensbrück. I am writing here, on this paper because there is no more birthdays. One our girls and my boyfriend, which I don’t know where they are, I can only surmise that they are free by now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876443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Hebrew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May your life be long and sweet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Mazal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998552"/>
                  </a:ext>
                </a:extLst>
              </a:tr>
            </a:tbl>
          </a:graphicData>
        </a:graphic>
      </p:graphicFrame>
      <p:pic>
        <p:nvPicPr>
          <p:cNvPr id="5146" name="Picture 26" descr="ravensbrueck+hebrew (Sma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33375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4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2208213" y="2852738"/>
            <a:ext cx="7772400" cy="360362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4000" b="1"/>
              <a:t>Not signed / Mazal</a:t>
            </a:r>
            <a:endParaRPr lang="en-US" altLang="en-US" sz="4000" b="1"/>
          </a:p>
        </p:txBody>
      </p:sp>
      <p:sp>
        <p:nvSpPr>
          <p:cNvPr id="5" name="TextBox 4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89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21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464669"/>
              </p:ext>
            </p:extLst>
          </p:nvPr>
        </p:nvGraphicFramePr>
        <p:xfrm>
          <a:off x="2063750" y="3270251"/>
          <a:ext cx="8135938" cy="3236976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2564806782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2490265449"/>
                    </a:ext>
                  </a:extLst>
                </a:gridCol>
              </a:tblGrid>
              <a:tr h="233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Original </a:t>
                      </a:r>
                      <a:r>
                        <a:rPr kumimoji="0" lang="fr-CA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language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Translation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075285"/>
                  </a:ext>
                </a:extLst>
              </a:tr>
              <a:tr h="679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Polish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Freedom and luck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All the best wishes on the day of your birthday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Hanka W. </a:t>
                      </a: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1121484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Polish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 the occasion of your birthday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We wish you lots of luck and health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 wish you a fast freedom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Fela</a:t>
                      </a: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726242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Polish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Faniecka</a:t>
                      </a:r>
                      <a:r>
                        <a:rPr kumimoji="0" lang="fr-CA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From</a:t>
                      </a:r>
                      <a:r>
                        <a:rPr kumimoji="0" lang="fr-CA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the </a:t>
                      </a:r>
                      <a:r>
                        <a:rPr kumimoji="0" lang="fr-CA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bottom</a:t>
                      </a:r>
                      <a:r>
                        <a:rPr kumimoji="0" lang="fr-CA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of </a:t>
                      </a:r>
                      <a:r>
                        <a:rPr kumimoji="0" lang="fr-CA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my</a:t>
                      </a:r>
                      <a:r>
                        <a:rPr kumimoji="0" lang="fr-CA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fr-CA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heart</a:t>
                      </a:r>
                      <a:endParaRPr kumimoji="0" lang="fr-CA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Health</a:t>
                      </a:r>
                      <a:r>
                        <a:rPr kumimoji="0" lang="fr-CA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and </a:t>
                      </a:r>
                      <a:r>
                        <a:rPr kumimoji="0" lang="fr-CA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freedom</a:t>
                      </a:r>
                      <a:r>
                        <a:rPr kumimoji="0" lang="fr-CA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Berta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853087"/>
                  </a:ext>
                </a:extLst>
              </a:tr>
            </a:tbl>
          </a:graphicData>
        </a:graphic>
      </p:graphicFrame>
      <p:sp>
        <p:nvSpPr>
          <p:cNvPr id="7185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2208213" y="2636838"/>
            <a:ext cx="7772400" cy="360362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4000" b="1"/>
              <a:t>Hanka W / Fela / Berta</a:t>
            </a:r>
            <a:endParaRPr lang="en-US" altLang="en-US" sz="4000" b="1"/>
          </a:p>
        </p:txBody>
      </p:sp>
      <p:pic>
        <p:nvPicPr>
          <p:cNvPr id="7202" name="Picture 34" descr="berta_fela_bronia_honkaw (Sma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61938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43" name="Group 51"/>
          <p:cNvGraphicFramePr>
            <a:graphicFrameLocks noGrp="1"/>
          </p:cNvGraphicFramePr>
          <p:nvPr/>
        </p:nvGraphicFramePr>
        <p:xfrm>
          <a:off x="2063750" y="3563939"/>
          <a:ext cx="8135938" cy="2457451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4084421344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3898926163"/>
                    </a:ext>
                  </a:extLst>
                </a:gridCol>
              </a:tblGrid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Original language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Translation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971917"/>
                  </a:ext>
                </a:extLst>
              </a:tr>
              <a:tr h="2097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Polish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For Fani L.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Laugh among the people, cry in hiding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 light in dance, but never in life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 the day of your birthday, to remember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12/XII/1944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Auschwitz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044584"/>
                  </a:ext>
                </a:extLst>
              </a:tr>
            </a:tbl>
          </a:graphicData>
        </a:graphic>
      </p:graphicFrame>
      <p:sp>
        <p:nvSpPr>
          <p:cNvPr id="8206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2208213" y="2924176"/>
            <a:ext cx="7772400" cy="360363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4000" b="1"/>
              <a:t>Mala</a:t>
            </a:r>
            <a:endParaRPr lang="en-US" altLang="en-US" sz="4000"/>
          </a:p>
        </p:txBody>
      </p:sp>
      <p:pic>
        <p:nvPicPr>
          <p:cNvPr id="8210" name="Picture 18" descr="mala (Sma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33375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23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80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393567"/>
              </p:ext>
            </p:extLst>
          </p:nvPr>
        </p:nvGraphicFramePr>
        <p:xfrm>
          <a:off x="2063750" y="3393019"/>
          <a:ext cx="8135938" cy="3103563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1564396079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3874492049"/>
                    </a:ext>
                  </a:extLst>
                </a:gridCol>
              </a:tblGrid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Original language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Translation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610601"/>
                  </a:ext>
                </a:extLst>
              </a:tr>
              <a:tr h="2560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German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Fani</a:t>
                      </a:r>
                      <a:endParaRPr kumimoji="0" lang="en-US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Learn all about human beings, because they are changing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People who are calling you a friend today will be talking against you tomorrow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Blue eyes, red mouth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Dear </a:t>
                      </a:r>
                      <a:r>
                        <a:rPr kumimoji="0" lang="en-US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Fani</a:t>
                      </a:r>
                      <a:r>
                        <a:rPr kumimoji="0" lang="en-US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stay healthy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Auschwitz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On the 12.12.1944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 wish you the best dear </a:t>
                      </a:r>
                      <a:r>
                        <a:rPr kumimoji="0" lang="en-US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fani</a:t>
                      </a:r>
                      <a:r>
                        <a:rPr kumimoji="0" lang="en-US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Ruth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658101"/>
                  </a:ext>
                </a:extLst>
              </a:tr>
            </a:tbl>
          </a:graphicData>
        </a:graphic>
      </p:graphicFrame>
      <p:sp>
        <p:nvSpPr>
          <p:cNvPr id="9229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2208213" y="2852738"/>
            <a:ext cx="7772400" cy="360362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4000" b="1"/>
              <a:t>Ruth</a:t>
            </a:r>
            <a:endParaRPr lang="en-US" altLang="en-US" sz="4000"/>
          </a:p>
        </p:txBody>
      </p:sp>
      <p:pic>
        <p:nvPicPr>
          <p:cNvPr id="9230" name="Picture 14" descr="mala (Sma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33375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7" name="Group 27"/>
          <p:cNvGraphicFramePr>
            <a:graphicFrameLocks noGrp="1"/>
          </p:cNvGraphicFramePr>
          <p:nvPr/>
        </p:nvGraphicFramePr>
        <p:xfrm>
          <a:off x="2063750" y="3413126"/>
          <a:ext cx="8135938" cy="2176463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3760491248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1157352613"/>
                    </a:ext>
                  </a:extLst>
                </a:gridCol>
              </a:tblGrid>
              <a:tr h="3286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Original language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Translation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5191299"/>
                  </a:ext>
                </a:extLst>
              </a:tr>
              <a:tr h="1847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Polish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Near me are Zlatka, Fania, Bronia, Hela and a lot of people which I know. Bronia is sitting and she is crying. She is freezing.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My dear God, when is this going to be the end of it all? Really, will we ever have a better tomorrow? We are so young and have so much life in front of 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93345"/>
                  </a:ext>
                </a:extLst>
              </a:tr>
            </a:tbl>
          </a:graphicData>
        </a:graphic>
      </p:graphicFrame>
      <p:sp>
        <p:nvSpPr>
          <p:cNvPr id="10253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2208213" y="2781301"/>
            <a:ext cx="7772400" cy="360363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4000" b="1"/>
              <a:t>Non signed</a:t>
            </a:r>
            <a:endParaRPr lang="en-US" altLang="en-US" sz="4000"/>
          </a:p>
        </p:txBody>
      </p:sp>
      <p:pic>
        <p:nvPicPr>
          <p:cNvPr id="10259" name="Picture 19" descr="Untitled-names Bronia2 (Small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4" y="260350"/>
            <a:ext cx="21986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54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8" y="0"/>
            <a:ext cx="9711265" cy="6500931"/>
          </a:xfrm>
        </p:spPr>
      </p:pic>
      <p:sp>
        <p:nvSpPr>
          <p:cNvPr id="5" name="TextBox 4"/>
          <p:cNvSpPr txBox="1"/>
          <p:nvPr/>
        </p:nvSpPr>
        <p:spPr>
          <a:xfrm>
            <a:off x="9385346" y="6550262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4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89" name="Group 25"/>
          <p:cNvGraphicFramePr>
            <a:graphicFrameLocks noGrp="1"/>
          </p:cNvGraphicFramePr>
          <p:nvPr/>
        </p:nvGraphicFramePr>
        <p:xfrm>
          <a:off x="2063750" y="3429000"/>
          <a:ext cx="8135938" cy="2265046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572735622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4050968300"/>
                    </a:ext>
                  </a:extLst>
                </a:gridCol>
              </a:tblGrid>
              <a:tr h="233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Original language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Translation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193154"/>
                  </a:ext>
                </a:extLst>
              </a:tr>
              <a:tr h="1166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French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Happy Birthday</a:t>
                      </a: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Helene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Lena</a:t>
                      </a: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411710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Polish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For pleasant memories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Rachela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905798"/>
                  </a:ext>
                </a:extLst>
              </a:tr>
            </a:tbl>
          </a:graphicData>
        </a:graphic>
      </p:graphicFrame>
      <p:sp>
        <p:nvSpPr>
          <p:cNvPr id="11281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2208213" y="2781301"/>
            <a:ext cx="7772400" cy="360363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4000" b="1"/>
              <a:t>Hélène, Lena / Rachela</a:t>
            </a:r>
            <a:endParaRPr lang="en-US" altLang="en-US" sz="4000" b="1"/>
          </a:p>
        </p:txBody>
      </p:sp>
      <p:pic>
        <p:nvPicPr>
          <p:cNvPr id="11288" name="Picture 24" descr="lena_rachela (Sma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60350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0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40" name="Group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018449"/>
              </p:ext>
            </p:extLst>
          </p:nvPr>
        </p:nvGraphicFramePr>
        <p:xfrm>
          <a:off x="2063750" y="3409952"/>
          <a:ext cx="8135938" cy="2921001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2289452809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421737061"/>
                    </a:ext>
                  </a:extLst>
                </a:gridCol>
              </a:tblGrid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Original language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Translation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8134801"/>
                  </a:ext>
                </a:extLst>
              </a:tr>
              <a:tr h="2560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Polish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Everything in life passes by like a wave over a rushing river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Only true love stays faithful forever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 sweet 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Fani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Written by 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Zlatka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Auschwitz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12/XII/1944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8970543"/>
                  </a:ext>
                </a:extLst>
              </a:tr>
            </a:tbl>
          </a:graphicData>
        </a:graphic>
      </p:graphicFrame>
      <p:sp>
        <p:nvSpPr>
          <p:cNvPr id="12301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2208213" y="2852738"/>
            <a:ext cx="7772400" cy="360362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4000" b="1"/>
              <a:t>Zlatka</a:t>
            </a:r>
            <a:endParaRPr lang="en-US" altLang="en-US" sz="4000"/>
          </a:p>
        </p:txBody>
      </p:sp>
      <p:pic>
        <p:nvPicPr>
          <p:cNvPr id="12307" name="Picture 19" descr="zlatka (Sma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33375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21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51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667371"/>
              </p:ext>
            </p:extLst>
          </p:nvPr>
        </p:nvGraphicFramePr>
        <p:xfrm>
          <a:off x="2063750" y="3216276"/>
          <a:ext cx="8135938" cy="3184652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1285724673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2942784197"/>
                    </a:ext>
                  </a:extLst>
                </a:gridCol>
              </a:tblGrid>
              <a:tr h="233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Original language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Translation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483218"/>
                  </a:ext>
                </a:extLst>
              </a:tr>
              <a:tr h="825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French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Good and happy birthday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Eva Pany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5367929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Polish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 wish you luck, happiness, freedom, written into your own (…)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Bronia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8379626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Polish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Virtue </a:t>
                      </a:r>
                      <a:r>
                        <a:rPr kumimoji="0" lang="fr-CA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is</a:t>
                      </a:r>
                      <a:r>
                        <a:rPr kumimoji="0" lang="fr-CA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(…) </a:t>
                      </a:r>
                      <a:r>
                        <a:rPr kumimoji="0" lang="fr-CA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keep</a:t>
                      </a:r>
                      <a:r>
                        <a:rPr kumimoji="0" lang="fr-CA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quiet and </a:t>
                      </a:r>
                      <a:r>
                        <a:rPr kumimoji="0" lang="fr-CA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that’s</a:t>
                      </a:r>
                      <a:r>
                        <a:rPr kumimoji="0" lang="fr-CA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fr-CA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our</a:t>
                      </a:r>
                      <a:r>
                        <a:rPr kumimoji="0" lang="fr-CA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sacrifice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This </a:t>
                      </a:r>
                      <a:r>
                        <a:rPr kumimoji="0" lang="fr-CA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is</a:t>
                      </a:r>
                      <a:r>
                        <a:rPr kumimoji="0" lang="fr-CA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fr-CA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unfortunately</a:t>
                      </a:r>
                      <a:r>
                        <a:rPr kumimoji="0" lang="fr-CA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fr-CA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everybody’s</a:t>
                      </a:r>
                      <a:r>
                        <a:rPr kumimoji="0" lang="fr-CA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fate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Signed</a:t>
                      </a:r>
                      <a:r>
                        <a:rPr kumimoji="0" lang="fr-CA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fr-CA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Cesia</a:t>
                      </a:r>
                      <a:endParaRPr kumimoji="0" lang="fr-CA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12/XII/1944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2409926"/>
                  </a:ext>
                </a:extLst>
              </a:tr>
            </a:tbl>
          </a:graphicData>
        </a:graphic>
      </p:graphicFrame>
      <p:sp>
        <p:nvSpPr>
          <p:cNvPr id="1333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208213" y="2636838"/>
            <a:ext cx="7772400" cy="360362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4000" b="1"/>
              <a:t>Eva Pany / Bronia / Cesia</a:t>
            </a:r>
            <a:endParaRPr lang="en-US" altLang="en-US" sz="4000" b="1"/>
          </a:p>
        </p:txBody>
      </p:sp>
      <p:pic>
        <p:nvPicPr>
          <p:cNvPr id="13342" name="Picture 30" descr="eva_bronia_cesia (Sma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260350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5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65" name="Group 29"/>
          <p:cNvGraphicFramePr>
            <a:graphicFrameLocks noGrp="1"/>
          </p:cNvGraphicFramePr>
          <p:nvPr/>
        </p:nvGraphicFramePr>
        <p:xfrm>
          <a:off x="2063750" y="3495675"/>
          <a:ext cx="8135938" cy="2418588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1382731716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2897816651"/>
                    </a:ext>
                  </a:extLst>
                </a:gridCol>
              </a:tblGrid>
              <a:tr h="233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Original language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Translation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519221"/>
                  </a:ext>
                </a:extLst>
              </a:tr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Polish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 wish that all your wishes should be fulfilled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(As well as our predecessors)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Irena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781044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Polish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When you get old, put your glasses on your nose, take this album in your hand and read my signature again, my loved Fani,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Mina</a:t>
                      </a: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589107"/>
                  </a:ext>
                </a:extLst>
              </a:tr>
            </a:tbl>
          </a:graphicData>
        </a:graphic>
      </p:graphicFrame>
      <p:sp>
        <p:nvSpPr>
          <p:cNvPr id="14352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2208213" y="2790826"/>
            <a:ext cx="7772400" cy="360363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4000" b="1"/>
              <a:t>Irena / Mina</a:t>
            </a:r>
            <a:endParaRPr lang="en-US" altLang="en-US" sz="4000" b="1"/>
          </a:p>
        </p:txBody>
      </p:sp>
      <p:pic>
        <p:nvPicPr>
          <p:cNvPr id="14360" name="Picture 24" descr="mina_irena (Sma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33375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17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97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781994"/>
              </p:ext>
            </p:extLst>
          </p:nvPr>
        </p:nvGraphicFramePr>
        <p:xfrm>
          <a:off x="2063750" y="3211516"/>
          <a:ext cx="8135938" cy="3103817"/>
        </p:xfrm>
        <a:graphic>
          <a:graphicData uri="http://schemas.openxmlformats.org/drawingml/2006/table">
            <a:tbl>
              <a:tblPr/>
              <a:tblGrid>
                <a:gridCol w="2827338">
                  <a:extLst>
                    <a:ext uri="{9D8B030D-6E8A-4147-A177-3AD203B41FA5}">
                      <a16:colId xmlns:a16="http://schemas.microsoft.com/office/drawing/2014/main" val="341951051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1262990822"/>
                    </a:ext>
                  </a:extLst>
                </a:gridCol>
              </a:tblGrid>
              <a:tr h="233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Original language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Translation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7608207"/>
                  </a:ext>
                </a:extLst>
              </a:tr>
              <a:tr h="968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Polish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Faniezka!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Don’t cry when you are suffering, don’t let down your hand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The one that is strong will win, the one who is down will perish!</a:t>
                      </a:r>
                      <a:endParaRPr kumimoji="0" lang="en-US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Tonia and Gŭsia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9467304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Polish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My hearty wishes and achievements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Sent by Guta and Tonia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11/XII</a:t>
                      </a:r>
                      <a:r>
                        <a:rPr kumimoji="0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57241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Polish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My</a:t>
                      </a:r>
                      <a:r>
                        <a:rPr kumimoji="0" lang="fr-CA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fr-CA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beautiful</a:t>
                      </a:r>
                      <a:r>
                        <a:rPr kumimoji="0" lang="fr-CA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fr-CA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Fania</a:t>
                      </a:r>
                      <a:endParaRPr kumimoji="0" lang="fr-CA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 lot of </a:t>
                      </a:r>
                      <a:r>
                        <a:rPr kumimoji="0" lang="fr-CA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luck</a:t>
                      </a:r>
                      <a:r>
                        <a:rPr kumimoji="0" lang="fr-CA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and </a:t>
                      </a:r>
                      <a:r>
                        <a:rPr kumimoji="0" lang="fr-CA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freedom</a:t>
                      </a:r>
                      <a:r>
                        <a:rPr kumimoji="0" lang="fr-CA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Wishes</a:t>
                      </a:r>
                      <a:endParaRPr kumimoji="0" lang="fr-CA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Giza</a:t>
                      </a:r>
                      <a:r>
                        <a:rPr kumimoji="0" lang="fr-CA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kumimoji="0" lang="en-US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0832927"/>
                  </a:ext>
                </a:extLst>
              </a:tr>
            </a:tbl>
          </a:graphicData>
        </a:graphic>
      </p:graphicFrame>
      <p:sp>
        <p:nvSpPr>
          <p:cNvPr id="15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208213" y="2636838"/>
            <a:ext cx="7772400" cy="360362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fr-CA" altLang="en-US" sz="3300" b="1"/>
              <a:t>Tonia &amp; Gusia / Guta &amp; Tonia / Giza</a:t>
            </a:r>
            <a:endParaRPr lang="en-US" altLang="en-US" sz="3300" b="1"/>
          </a:p>
        </p:txBody>
      </p:sp>
      <p:pic>
        <p:nvPicPr>
          <p:cNvPr id="15381" name="Picture 21" descr="giza_tania_guria (Smal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188913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8" name="Text Box 38"/>
          <p:cNvSpPr txBox="1">
            <a:spLocks noChangeArrowheads="1"/>
          </p:cNvSpPr>
          <p:nvPr/>
        </p:nvSpPr>
        <p:spPr bwMode="auto">
          <a:xfrm>
            <a:off x="2063750" y="6242411"/>
            <a:ext cx="5040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1400" b="1" dirty="0" err="1"/>
              <a:t>Gŭsia</a:t>
            </a:r>
            <a:r>
              <a:rPr lang="en-US" altLang="en-US" sz="1400" b="1" dirty="0"/>
              <a:t> is the same name than </a:t>
            </a:r>
            <a:r>
              <a:rPr lang="en-US" altLang="en-US" sz="1400" b="1" dirty="0" err="1"/>
              <a:t>Guta</a:t>
            </a:r>
            <a:r>
              <a:rPr lang="en-US" altLang="en-US" sz="1400" b="1" dirty="0"/>
              <a:t>. It’s the same woman.</a:t>
            </a:r>
            <a:r>
              <a:rPr lang="en-US" alt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56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3879" y="280266"/>
            <a:ext cx="5292870" cy="6207282"/>
            <a:chOff x="3452812" y="229466"/>
            <a:chExt cx="5292870" cy="6207282"/>
          </a:xfrm>
        </p:grpSpPr>
        <p:sp>
          <p:nvSpPr>
            <p:cNvPr id="2" name="object 2"/>
            <p:cNvSpPr txBox="1"/>
            <p:nvPr/>
          </p:nvSpPr>
          <p:spPr>
            <a:xfrm>
              <a:off x="5515234" y="6344135"/>
              <a:ext cx="1161617" cy="92613"/>
            </a:xfrm>
            <a:prstGeom prst="rect">
              <a:avLst/>
            </a:prstGeom>
          </p:spPr>
          <p:txBody>
            <a:bodyPr vert="horz" wrap="square" lIns="0" tIns="8659" rIns="0" bIns="0" rtlCol="0">
              <a:spAutoFit/>
            </a:bodyPr>
            <a:lstStyle/>
            <a:p>
              <a:pPr marL="8659">
                <a:spcBef>
                  <a:spcPts val="68"/>
                </a:spcBef>
              </a:pPr>
              <a:r>
                <a:rPr sz="545" dirty="0">
                  <a:latin typeface="Arial"/>
                  <a:cs typeface="Arial"/>
                </a:rPr>
                <a:t>© </a:t>
              </a:r>
              <a:r>
                <a:rPr sz="545" spc="-3" dirty="0">
                  <a:latin typeface="Arial"/>
                  <a:cs typeface="Arial"/>
                </a:rPr>
                <a:t>Montreal Holocaust Museum,</a:t>
              </a:r>
              <a:r>
                <a:rPr sz="545" spc="3" dirty="0">
                  <a:latin typeface="Arial"/>
                  <a:cs typeface="Arial"/>
                </a:rPr>
                <a:t> </a:t>
              </a:r>
              <a:r>
                <a:rPr sz="545" spc="-7" dirty="0">
                  <a:latin typeface="Arial"/>
                  <a:cs typeface="Arial"/>
                </a:rPr>
                <a:t>2018</a:t>
              </a:r>
              <a:endParaRPr sz="545">
                <a:latin typeface="Arial"/>
                <a:cs typeface="Arial"/>
              </a:endParaRPr>
            </a:p>
          </p:txBody>
        </p:sp>
        <p:sp>
          <p:nvSpPr>
            <p:cNvPr id="3" name="object 3"/>
            <p:cNvSpPr/>
            <p:nvPr/>
          </p:nvSpPr>
          <p:spPr>
            <a:xfrm>
              <a:off x="4213375" y="1575435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4" name="object 4"/>
            <p:cNvSpPr/>
            <p:nvPr/>
          </p:nvSpPr>
          <p:spPr>
            <a:xfrm>
              <a:off x="4213375" y="1952625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5" name="object 5"/>
            <p:cNvSpPr/>
            <p:nvPr/>
          </p:nvSpPr>
          <p:spPr>
            <a:xfrm>
              <a:off x="4213375" y="2330074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6" name="object 6"/>
            <p:cNvSpPr/>
            <p:nvPr/>
          </p:nvSpPr>
          <p:spPr>
            <a:xfrm>
              <a:off x="4213375" y="2706225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7" name="object 7"/>
            <p:cNvSpPr/>
            <p:nvPr/>
          </p:nvSpPr>
          <p:spPr>
            <a:xfrm>
              <a:off x="4213375" y="3083415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8" name="object 8"/>
            <p:cNvSpPr/>
            <p:nvPr/>
          </p:nvSpPr>
          <p:spPr>
            <a:xfrm>
              <a:off x="4213375" y="3460605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9" name="object 9"/>
            <p:cNvSpPr/>
            <p:nvPr/>
          </p:nvSpPr>
          <p:spPr>
            <a:xfrm>
              <a:off x="4213375" y="3963699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0" name="object 10"/>
            <p:cNvSpPr/>
            <p:nvPr/>
          </p:nvSpPr>
          <p:spPr>
            <a:xfrm>
              <a:off x="4213375" y="4340888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1" name="object 11"/>
            <p:cNvSpPr/>
            <p:nvPr/>
          </p:nvSpPr>
          <p:spPr>
            <a:xfrm>
              <a:off x="4213375" y="4717040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2" name="object 12"/>
            <p:cNvSpPr/>
            <p:nvPr/>
          </p:nvSpPr>
          <p:spPr>
            <a:xfrm>
              <a:off x="4213375" y="5094229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3" name="object 13"/>
            <p:cNvSpPr/>
            <p:nvPr/>
          </p:nvSpPr>
          <p:spPr>
            <a:xfrm>
              <a:off x="4213375" y="5471680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4" name="object 14"/>
            <p:cNvSpPr/>
            <p:nvPr/>
          </p:nvSpPr>
          <p:spPr>
            <a:xfrm>
              <a:off x="4213375" y="5848870"/>
              <a:ext cx="3922135" cy="0"/>
            </a:xfrm>
            <a:custGeom>
              <a:avLst/>
              <a:gdLst/>
              <a:ahLst/>
              <a:cxnLst/>
              <a:rect l="l" t="t" r="r" b="b"/>
              <a:pathLst>
                <a:path w="5752465">
                  <a:moveTo>
                    <a:pt x="0" y="0"/>
                  </a:moveTo>
                  <a:lnTo>
                    <a:pt x="5752465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4204715" y="623281"/>
              <a:ext cx="3876675" cy="5404901"/>
            </a:xfrm>
            <a:prstGeom prst="rect">
              <a:avLst/>
            </a:prstGeom>
          </p:spPr>
          <p:txBody>
            <a:bodyPr vert="horz" wrap="square" lIns="0" tIns="8659" rIns="0" bIns="0" rtlCol="0">
              <a:spAutoFit/>
            </a:bodyPr>
            <a:lstStyle/>
            <a:p>
              <a:pPr marR="87887" algn="ctr">
                <a:spcBef>
                  <a:spcPts val="68"/>
                </a:spcBef>
              </a:pPr>
              <a:r>
                <a:rPr sz="1364" dirty="0">
                  <a:solidFill>
                    <a:srgbClr val="808080"/>
                  </a:solidFill>
                  <a:latin typeface="Arial"/>
                  <a:cs typeface="Arial"/>
                </a:rPr>
                <a:t>ARTEFACT </a:t>
              </a:r>
              <a:r>
                <a:rPr sz="1364" spc="-3" dirty="0">
                  <a:solidFill>
                    <a:srgbClr val="808080"/>
                  </a:solidFill>
                  <a:latin typeface="Arial"/>
                  <a:cs typeface="Arial"/>
                </a:rPr>
                <a:t>ANALYSIS</a:t>
              </a:r>
              <a:r>
                <a:rPr sz="1364" spc="-20" dirty="0">
                  <a:solidFill>
                    <a:srgbClr val="808080"/>
                  </a:solidFill>
                  <a:latin typeface="Arial"/>
                  <a:cs typeface="Arial"/>
                </a:rPr>
                <a:t> </a:t>
              </a:r>
              <a:r>
                <a:rPr sz="1364" dirty="0">
                  <a:solidFill>
                    <a:srgbClr val="808080"/>
                  </a:solidFill>
                  <a:latin typeface="Arial"/>
                  <a:cs typeface="Arial"/>
                </a:rPr>
                <a:t>SHEET</a:t>
              </a:r>
              <a:endParaRPr sz="1364" dirty="0">
                <a:latin typeface="Arial"/>
                <a:cs typeface="Arial"/>
              </a:endParaRPr>
            </a:p>
            <a:p>
              <a:pPr marL="20781">
                <a:spcBef>
                  <a:spcPts val="1214"/>
                </a:spcBef>
              </a:pPr>
              <a:r>
                <a:rPr sz="750" spc="-3" dirty="0">
                  <a:latin typeface="Arial"/>
                  <a:cs typeface="Arial"/>
                </a:rPr>
                <a:t>Observe </a:t>
              </a:r>
              <a:r>
                <a:rPr sz="750" dirty="0">
                  <a:latin typeface="Arial"/>
                  <a:cs typeface="Arial"/>
                </a:rPr>
                <a:t>the </a:t>
              </a:r>
              <a:r>
                <a:rPr sz="750" spc="-3" dirty="0">
                  <a:latin typeface="Arial"/>
                  <a:cs typeface="Arial"/>
                </a:rPr>
                <a:t>artefact </a:t>
              </a:r>
              <a:r>
                <a:rPr sz="750" dirty="0">
                  <a:latin typeface="Arial"/>
                  <a:cs typeface="Arial"/>
                </a:rPr>
                <a:t>and </a:t>
              </a:r>
              <a:r>
                <a:rPr sz="750" spc="-3" dirty="0">
                  <a:latin typeface="Arial"/>
                  <a:cs typeface="Arial"/>
                </a:rPr>
                <a:t>try </a:t>
              </a:r>
              <a:r>
                <a:rPr sz="750" dirty="0">
                  <a:latin typeface="Arial"/>
                  <a:cs typeface="Arial"/>
                </a:rPr>
                <a:t>to </a:t>
              </a:r>
              <a:r>
                <a:rPr sz="750" spc="-3" dirty="0">
                  <a:latin typeface="Arial"/>
                  <a:cs typeface="Arial"/>
                </a:rPr>
                <a:t>answer </a:t>
              </a:r>
              <a:r>
                <a:rPr sz="750" dirty="0">
                  <a:latin typeface="Arial"/>
                  <a:cs typeface="Arial"/>
                </a:rPr>
                <a:t>the </a:t>
              </a:r>
              <a:r>
                <a:rPr sz="750" spc="-3" dirty="0">
                  <a:latin typeface="Arial"/>
                  <a:cs typeface="Arial"/>
                </a:rPr>
                <a:t>following questions. Explain </a:t>
              </a:r>
              <a:r>
                <a:rPr sz="750" dirty="0">
                  <a:latin typeface="Arial"/>
                  <a:cs typeface="Arial"/>
                </a:rPr>
                <a:t>your</a:t>
              </a:r>
              <a:r>
                <a:rPr sz="750" spc="41" dirty="0">
                  <a:latin typeface="Arial"/>
                  <a:cs typeface="Arial"/>
                </a:rPr>
                <a:t> </a:t>
              </a:r>
              <a:r>
                <a:rPr sz="750" spc="-3" dirty="0">
                  <a:latin typeface="Arial"/>
                  <a:cs typeface="Arial"/>
                </a:rPr>
                <a:t>answers:</a:t>
              </a:r>
              <a:endParaRPr sz="750" dirty="0">
                <a:latin typeface="Arial"/>
                <a:cs typeface="Arial"/>
              </a:endParaRPr>
            </a:p>
            <a:p>
              <a:pPr>
                <a:spcBef>
                  <a:spcPts val="17"/>
                </a:spcBef>
              </a:pPr>
              <a:endParaRPr sz="920" dirty="0">
                <a:latin typeface="Arial"/>
                <a:cs typeface="Arial"/>
              </a:endParaRPr>
            </a:p>
            <a:p>
              <a:pPr marL="176640" indent="-156292">
                <a:buSzPct val="109090"/>
                <a:buAutoNum type="arabicPeriod"/>
                <a:tabLst>
                  <a:tab pos="177074" algn="l"/>
                </a:tabLst>
              </a:pPr>
              <a:r>
                <a:rPr sz="750" dirty="0">
                  <a:latin typeface="Arial"/>
                  <a:cs typeface="Arial"/>
                </a:rPr>
                <a:t>Describe the </a:t>
              </a:r>
              <a:r>
                <a:rPr sz="750" spc="-3" dirty="0">
                  <a:latin typeface="Arial"/>
                  <a:cs typeface="Arial"/>
                </a:rPr>
                <a:t>object: Type, shape, material, colour,</a:t>
              </a:r>
              <a:r>
                <a:rPr sz="750" spc="7" dirty="0">
                  <a:latin typeface="Arial"/>
                  <a:cs typeface="Arial"/>
                </a:rPr>
                <a:t> </a:t>
              </a:r>
              <a:r>
                <a:rPr sz="750" spc="-3" dirty="0">
                  <a:latin typeface="Arial"/>
                  <a:cs typeface="Arial"/>
                </a:rPr>
                <a:t>etc.</a:t>
              </a:r>
              <a:endParaRPr sz="75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buFont typeface="Arial"/>
                <a:buAutoNum type="arabicPeriod"/>
              </a:pPr>
              <a:endParaRPr sz="886" dirty="0">
                <a:latin typeface="Arial"/>
                <a:cs typeface="Arial"/>
              </a:endParaRPr>
            </a:p>
            <a:p>
              <a:pPr>
                <a:spcBef>
                  <a:spcPts val="27"/>
                </a:spcBef>
                <a:buFont typeface="Arial"/>
                <a:buAutoNum type="arabicPeriod"/>
              </a:pPr>
              <a:endParaRPr sz="818" dirty="0">
                <a:latin typeface="Arial"/>
                <a:cs typeface="Arial"/>
              </a:endParaRPr>
            </a:p>
            <a:p>
              <a:pPr marL="176640" indent="-156292">
                <a:buSzPct val="109090"/>
                <a:buAutoNum type="arabicPeriod"/>
                <a:tabLst>
                  <a:tab pos="177074" algn="l"/>
                </a:tabLst>
              </a:pPr>
              <a:r>
                <a:rPr sz="750" spc="-3" dirty="0">
                  <a:latin typeface="Arial"/>
                  <a:cs typeface="Arial"/>
                </a:rPr>
                <a:t>What condition is </a:t>
              </a:r>
              <a:r>
                <a:rPr sz="750" spc="-7" dirty="0">
                  <a:latin typeface="Arial"/>
                  <a:cs typeface="Arial"/>
                </a:rPr>
                <a:t>it</a:t>
              </a:r>
              <a:r>
                <a:rPr sz="750" spc="14" dirty="0">
                  <a:latin typeface="Arial"/>
                  <a:cs typeface="Arial"/>
                </a:rPr>
                <a:t> </a:t>
              </a:r>
              <a:r>
                <a:rPr sz="750" spc="-3" dirty="0">
                  <a:latin typeface="Arial"/>
                  <a:cs typeface="Arial"/>
                </a:rPr>
                <a:t>in?</a:t>
              </a:r>
              <a:endParaRPr sz="75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buFont typeface="Arial"/>
                <a:buAutoNum type="arabicPeriod"/>
              </a:pPr>
              <a:endParaRPr sz="886" dirty="0">
                <a:latin typeface="Arial"/>
                <a:cs typeface="Arial"/>
              </a:endParaRPr>
            </a:p>
            <a:p>
              <a:pPr>
                <a:spcBef>
                  <a:spcPts val="31"/>
                </a:spcBef>
                <a:buFont typeface="Arial"/>
                <a:buAutoNum type="arabicPeriod"/>
              </a:pPr>
              <a:endParaRPr sz="818" dirty="0">
                <a:latin typeface="Arial"/>
                <a:cs typeface="Arial"/>
              </a:endParaRPr>
            </a:p>
            <a:p>
              <a:pPr marL="176640" indent="-156292">
                <a:buSzPct val="109090"/>
                <a:buAutoNum type="arabicPeriod"/>
                <a:tabLst>
                  <a:tab pos="177074" algn="l"/>
                </a:tabLst>
              </a:pPr>
              <a:r>
                <a:rPr sz="750" dirty="0">
                  <a:latin typeface="Arial"/>
                  <a:cs typeface="Arial"/>
                </a:rPr>
                <a:t>When does </a:t>
              </a:r>
              <a:r>
                <a:rPr sz="750" spc="-3" dirty="0">
                  <a:latin typeface="Arial"/>
                  <a:cs typeface="Arial"/>
                </a:rPr>
                <a:t>it date</a:t>
              </a:r>
              <a:r>
                <a:rPr sz="750" spc="-14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from?</a:t>
              </a:r>
            </a:p>
            <a:p>
              <a:pPr>
                <a:lnSpc>
                  <a:spcPct val="100000"/>
                </a:lnSpc>
                <a:buFont typeface="Arial"/>
                <a:buAutoNum type="arabicPeriod"/>
              </a:pPr>
              <a:endParaRPr sz="886" dirty="0">
                <a:latin typeface="Arial"/>
                <a:cs typeface="Arial"/>
              </a:endParaRPr>
            </a:p>
            <a:p>
              <a:pPr>
                <a:spcBef>
                  <a:spcPts val="27"/>
                </a:spcBef>
                <a:buFont typeface="Arial"/>
                <a:buAutoNum type="arabicPeriod"/>
              </a:pPr>
              <a:endParaRPr sz="818" dirty="0">
                <a:latin typeface="Arial"/>
                <a:cs typeface="Arial"/>
              </a:endParaRPr>
            </a:p>
            <a:p>
              <a:pPr marL="176640" indent="-156292">
                <a:spcBef>
                  <a:spcPts val="3"/>
                </a:spcBef>
                <a:buSzPct val="109090"/>
                <a:buAutoNum type="arabicPeriod"/>
                <a:tabLst>
                  <a:tab pos="177074" algn="l"/>
                </a:tabLst>
              </a:pPr>
              <a:r>
                <a:rPr sz="750" dirty="0">
                  <a:latin typeface="Arial"/>
                  <a:cs typeface="Arial"/>
                </a:rPr>
                <a:t>Is </a:t>
              </a:r>
              <a:r>
                <a:rPr sz="750" spc="-3" dirty="0">
                  <a:latin typeface="Arial"/>
                  <a:cs typeface="Arial"/>
                </a:rPr>
                <a:t>it </a:t>
              </a:r>
              <a:r>
                <a:rPr sz="750" dirty="0">
                  <a:latin typeface="Arial"/>
                  <a:cs typeface="Arial"/>
                </a:rPr>
                <a:t>a </a:t>
              </a:r>
              <a:r>
                <a:rPr sz="750" spc="-3" dirty="0">
                  <a:latin typeface="Arial"/>
                  <a:cs typeface="Arial"/>
                </a:rPr>
                <a:t>written document? If </a:t>
              </a:r>
              <a:r>
                <a:rPr sz="750" dirty="0">
                  <a:latin typeface="Arial"/>
                  <a:cs typeface="Arial"/>
                </a:rPr>
                <a:t>so, read the </a:t>
              </a:r>
              <a:r>
                <a:rPr sz="750" spc="-3" dirty="0">
                  <a:latin typeface="Arial"/>
                  <a:cs typeface="Arial"/>
                </a:rPr>
                <a:t>document about primary</a:t>
              </a:r>
              <a:r>
                <a:rPr sz="750" spc="14" dirty="0">
                  <a:latin typeface="Arial"/>
                  <a:cs typeface="Arial"/>
                </a:rPr>
                <a:t> </a:t>
              </a:r>
              <a:r>
                <a:rPr sz="750" spc="-3" dirty="0">
                  <a:latin typeface="Arial"/>
                  <a:cs typeface="Arial"/>
                </a:rPr>
                <a:t>sources.</a:t>
              </a:r>
              <a:endParaRPr sz="75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buFont typeface="Arial"/>
                <a:buAutoNum type="arabicPeriod"/>
              </a:pPr>
              <a:endParaRPr sz="886" dirty="0">
                <a:latin typeface="Arial"/>
                <a:cs typeface="Arial"/>
              </a:endParaRPr>
            </a:p>
            <a:p>
              <a:pPr>
                <a:spcBef>
                  <a:spcPts val="17"/>
                </a:spcBef>
                <a:buFont typeface="Arial"/>
                <a:buAutoNum type="arabicPeriod"/>
              </a:pPr>
              <a:endParaRPr sz="818" dirty="0">
                <a:latin typeface="Arial"/>
                <a:cs typeface="Arial"/>
              </a:endParaRPr>
            </a:p>
            <a:p>
              <a:pPr marL="176640" indent="-156292">
                <a:buSzPct val="109090"/>
                <a:buAutoNum type="arabicPeriod"/>
                <a:tabLst>
                  <a:tab pos="177074" algn="l"/>
                </a:tabLst>
              </a:pPr>
              <a:r>
                <a:rPr sz="750" dirty="0">
                  <a:latin typeface="Arial"/>
                  <a:cs typeface="Arial"/>
                </a:rPr>
                <a:t>Is there an </a:t>
              </a:r>
              <a:r>
                <a:rPr sz="750" spc="-3" dirty="0">
                  <a:latin typeface="Arial"/>
                  <a:cs typeface="Arial"/>
                </a:rPr>
                <a:t>inscription </a:t>
              </a:r>
              <a:r>
                <a:rPr sz="750" dirty="0">
                  <a:latin typeface="Arial"/>
                  <a:cs typeface="Arial"/>
                </a:rPr>
                <a:t>on </a:t>
              </a:r>
              <a:r>
                <a:rPr sz="750" spc="-3" dirty="0">
                  <a:latin typeface="Arial"/>
                  <a:cs typeface="Arial"/>
                </a:rPr>
                <a:t>it? </a:t>
              </a:r>
              <a:r>
                <a:rPr sz="750" dirty="0">
                  <a:latin typeface="Arial"/>
                  <a:cs typeface="Arial"/>
                </a:rPr>
                <a:t>In </a:t>
              </a:r>
              <a:r>
                <a:rPr sz="750" spc="-3" dirty="0">
                  <a:latin typeface="Arial"/>
                  <a:cs typeface="Arial"/>
                </a:rPr>
                <a:t>what</a:t>
              </a:r>
              <a:r>
                <a:rPr sz="750" spc="-10" dirty="0">
                  <a:latin typeface="Arial"/>
                  <a:cs typeface="Arial"/>
                </a:rPr>
                <a:t> </a:t>
              </a:r>
              <a:r>
                <a:rPr sz="750" spc="-3" dirty="0">
                  <a:latin typeface="Arial"/>
                  <a:cs typeface="Arial"/>
                </a:rPr>
                <a:t>language?</a:t>
              </a:r>
              <a:endParaRPr sz="75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buFont typeface="Arial"/>
                <a:buAutoNum type="arabicPeriod"/>
              </a:pPr>
              <a:endParaRPr sz="886" dirty="0">
                <a:latin typeface="Arial"/>
                <a:cs typeface="Arial"/>
              </a:endParaRPr>
            </a:p>
            <a:p>
              <a:pPr>
                <a:spcBef>
                  <a:spcPts val="27"/>
                </a:spcBef>
                <a:buFont typeface="Arial"/>
                <a:buAutoNum type="arabicPeriod"/>
              </a:pPr>
              <a:endParaRPr sz="818" dirty="0">
                <a:latin typeface="Arial"/>
                <a:cs typeface="Arial"/>
              </a:endParaRPr>
            </a:p>
            <a:p>
              <a:pPr marL="176640" indent="-156292">
                <a:spcBef>
                  <a:spcPts val="3"/>
                </a:spcBef>
                <a:buSzPct val="109090"/>
                <a:buAutoNum type="arabicPeriod"/>
                <a:tabLst>
                  <a:tab pos="177074" algn="l"/>
                </a:tabLst>
              </a:pPr>
              <a:r>
                <a:rPr sz="750" spc="-3" dirty="0">
                  <a:latin typeface="Arial"/>
                  <a:cs typeface="Arial"/>
                </a:rPr>
                <a:t>What </a:t>
              </a:r>
              <a:r>
                <a:rPr sz="750" dirty="0">
                  <a:latin typeface="Arial"/>
                  <a:cs typeface="Arial"/>
                </a:rPr>
                <a:t>can </a:t>
              </a:r>
              <a:r>
                <a:rPr sz="750" spc="-3" dirty="0">
                  <a:latin typeface="Arial"/>
                  <a:cs typeface="Arial"/>
                </a:rPr>
                <a:t>be said about the object’s</a:t>
              </a:r>
              <a:r>
                <a:rPr sz="750" spc="3" dirty="0">
                  <a:latin typeface="Arial"/>
                  <a:cs typeface="Arial"/>
                </a:rPr>
                <a:t> </a:t>
              </a:r>
              <a:r>
                <a:rPr sz="750" spc="-3" dirty="0">
                  <a:latin typeface="Arial"/>
                  <a:cs typeface="Arial"/>
                </a:rPr>
                <a:t>owner?</a:t>
              </a:r>
              <a:endParaRPr sz="75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buFont typeface="Arial"/>
                <a:buAutoNum type="arabicPeriod"/>
              </a:pPr>
              <a:endParaRPr sz="886" dirty="0">
                <a:latin typeface="Arial"/>
                <a:cs typeface="Arial"/>
              </a:endParaRPr>
            </a:p>
            <a:p>
              <a:pPr>
                <a:spcBef>
                  <a:spcPts val="27"/>
                </a:spcBef>
                <a:buFont typeface="Arial"/>
                <a:buAutoNum type="arabicPeriod"/>
              </a:pPr>
              <a:endParaRPr sz="750" dirty="0">
                <a:latin typeface="Arial"/>
                <a:cs typeface="Arial"/>
              </a:endParaRPr>
            </a:p>
            <a:p>
              <a:pPr marL="8659" marR="3464" indent="12122">
                <a:lnSpc>
                  <a:spcPct val="107800"/>
                </a:lnSpc>
                <a:buSzPct val="109090"/>
                <a:buAutoNum type="arabicPeriod"/>
                <a:tabLst>
                  <a:tab pos="177074" algn="l"/>
                </a:tabLst>
              </a:pPr>
              <a:r>
                <a:rPr sz="750" spc="-3" dirty="0">
                  <a:latin typeface="Arial"/>
                  <a:cs typeface="Arial"/>
                </a:rPr>
                <a:t>What </a:t>
              </a:r>
              <a:r>
                <a:rPr sz="750" dirty="0">
                  <a:latin typeface="Arial"/>
                  <a:cs typeface="Arial"/>
                </a:rPr>
                <a:t>does it teach us </a:t>
              </a:r>
              <a:r>
                <a:rPr sz="750" spc="-3" dirty="0">
                  <a:latin typeface="Arial"/>
                  <a:cs typeface="Arial"/>
                </a:rPr>
                <a:t>about </a:t>
              </a:r>
              <a:r>
                <a:rPr sz="750" dirty="0">
                  <a:latin typeface="Arial"/>
                  <a:cs typeface="Arial"/>
                </a:rPr>
                <a:t>the </a:t>
              </a:r>
              <a:r>
                <a:rPr sz="750" spc="-3" dirty="0">
                  <a:latin typeface="Arial"/>
                  <a:cs typeface="Arial"/>
                </a:rPr>
                <a:t>people who </a:t>
              </a:r>
              <a:r>
                <a:rPr sz="750" dirty="0">
                  <a:latin typeface="Arial"/>
                  <a:cs typeface="Arial"/>
                </a:rPr>
                <a:t>used </a:t>
              </a:r>
              <a:r>
                <a:rPr sz="750" spc="-3" dirty="0">
                  <a:latin typeface="Arial"/>
                  <a:cs typeface="Arial"/>
                </a:rPr>
                <a:t>it </a:t>
              </a:r>
              <a:r>
                <a:rPr sz="750" spc="-7" dirty="0">
                  <a:latin typeface="Arial"/>
                  <a:cs typeface="Arial"/>
                </a:rPr>
                <a:t>or </a:t>
              </a:r>
              <a:r>
                <a:rPr sz="750" spc="-3" dirty="0">
                  <a:latin typeface="Arial"/>
                  <a:cs typeface="Arial"/>
                </a:rPr>
                <a:t>who could have been affected </a:t>
              </a:r>
              <a:r>
                <a:rPr sz="750" dirty="0">
                  <a:latin typeface="Arial"/>
                  <a:cs typeface="Arial"/>
                </a:rPr>
                <a:t>by  </a:t>
              </a:r>
              <a:r>
                <a:rPr sz="750" spc="-3" dirty="0">
                  <a:latin typeface="Arial"/>
                  <a:cs typeface="Arial"/>
                </a:rPr>
                <a:t>it?</a:t>
              </a:r>
              <a:endParaRPr sz="75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buFont typeface="Arial"/>
                <a:buAutoNum type="arabicPeriod"/>
              </a:pPr>
              <a:endParaRPr sz="818" dirty="0">
                <a:latin typeface="Arial"/>
                <a:cs typeface="Arial"/>
              </a:endParaRPr>
            </a:p>
            <a:p>
              <a:pPr>
                <a:spcBef>
                  <a:spcPts val="3"/>
                </a:spcBef>
                <a:buFont typeface="Arial"/>
                <a:buAutoNum type="arabicPeriod"/>
              </a:pPr>
              <a:endParaRPr sz="920" dirty="0">
                <a:latin typeface="Arial"/>
                <a:cs typeface="Arial"/>
              </a:endParaRPr>
            </a:p>
            <a:p>
              <a:pPr marL="176640" indent="-156292">
                <a:spcBef>
                  <a:spcPts val="3"/>
                </a:spcBef>
                <a:buSzPct val="109090"/>
                <a:buAutoNum type="arabicPeriod"/>
                <a:tabLst>
                  <a:tab pos="177074" algn="l"/>
                </a:tabLst>
              </a:pPr>
              <a:r>
                <a:rPr sz="750" spc="-3" dirty="0">
                  <a:latin typeface="Arial"/>
                  <a:cs typeface="Arial"/>
                </a:rPr>
                <a:t>How big </a:t>
              </a:r>
              <a:r>
                <a:rPr sz="750" dirty="0">
                  <a:latin typeface="Arial"/>
                  <a:cs typeface="Arial"/>
                </a:rPr>
                <a:t>do </a:t>
              </a:r>
              <a:r>
                <a:rPr sz="750" spc="-3" dirty="0">
                  <a:latin typeface="Arial"/>
                  <a:cs typeface="Arial"/>
                </a:rPr>
                <a:t>you think this object</a:t>
              </a:r>
              <a:r>
                <a:rPr sz="750" spc="14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is?</a:t>
              </a:r>
            </a:p>
            <a:p>
              <a:pPr>
                <a:lnSpc>
                  <a:spcPct val="100000"/>
                </a:lnSpc>
                <a:buFont typeface="Arial"/>
                <a:buAutoNum type="arabicPeriod"/>
              </a:pPr>
              <a:endParaRPr sz="886" dirty="0">
                <a:latin typeface="Arial"/>
                <a:cs typeface="Arial"/>
              </a:endParaRPr>
            </a:p>
            <a:p>
              <a:pPr>
                <a:spcBef>
                  <a:spcPts val="27"/>
                </a:spcBef>
                <a:buFont typeface="Arial"/>
                <a:buAutoNum type="arabicPeriod"/>
              </a:pPr>
              <a:endParaRPr sz="818" dirty="0">
                <a:latin typeface="Arial"/>
                <a:cs typeface="Arial"/>
              </a:endParaRPr>
            </a:p>
            <a:p>
              <a:pPr marL="176640" indent="-156292">
                <a:buSzPct val="109090"/>
                <a:buAutoNum type="arabicPeriod"/>
                <a:tabLst>
                  <a:tab pos="177074" algn="l"/>
                </a:tabLst>
              </a:pPr>
              <a:r>
                <a:rPr sz="750" dirty="0">
                  <a:latin typeface="Arial"/>
                  <a:cs typeface="Arial"/>
                </a:rPr>
                <a:t>Who do </a:t>
              </a:r>
              <a:r>
                <a:rPr sz="750" spc="-3" dirty="0">
                  <a:latin typeface="Arial"/>
                  <a:cs typeface="Arial"/>
                </a:rPr>
                <a:t>you think </a:t>
              </a:r>
              <a:r>
                <a:rPr sz="750" dirty="0">
                  <a:latin typeface="Arial"/>
                  <a:cs typeface="Arial"/>
                </a:rPr>
                <a:t>made </a:t>
              </a:r>
              <a:r>
                <a:rPr sz="750" spc="-3" dirty="0">
                  <a:latin typeface="Arial"/>
                  <a:cs typeface="Arial"/>
                </a:rPr>
                <a:t>this</a:t>
              </a:r>
              <a:r>
                <a:rPr sz="750" spc="-10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object?</a:t>
              </a:r>
            </a:p>
            <a:p>
              <a:pPr>
                <a:lnSpc>
                  <a:spcPct val="100000"/>
                </a:lnSpc>
                <a:buFont typeface="Arial"/>
                <a:buAutoNum type="arabicPeriod"/>
              </a:pPr>
              <a:endParaRPr sz="886" dirty="0">
                <a:latin typeface="Arial"/>
                <a:cs typeface="Arial"/>
              </a:endParaRPr>
            </a:p>
            <a:p>
              <a:pPr>
                <a:spcBef>
                  <a:spcPts val="20"/>
                </a:spcBef>
                <a:buFont typeface="Arial"/>
                <a:buAutoNum type="arabicPeriod"/>
              </a:pPr>
              <a:endParaRPr sz="818" dirty="0">
                <a:latin typeface="Arial"/>
                <a:cs typeface="Arial"/>
              </a:endParaRPr>
            </a:p>
            <a:p>
              <a:pPr marL="176640" indent="-156292">
                <a:buSzPct val="109090"/>
                <a:buAutoNum type="arabicPeriod"/>
                <a:tabLst>
                  <a:tab pos="177074" algn="l"/>
                </a:tabLst>
              </a:pPr>
              <a:r>
                <a:rPr sz="750" dirty="0">
                  <a:latin typeface="Arial"/>
                  <a:cs typeface="Arial"/>
                </a:rPr>
                <a:t>Where do </a:t>
              </a:r>
              <a:r>
                <a:rPr sz="750" spc="-3" dirty="0">
                  <a:latin typeface="Arial"/>
                  <a:cs typeface="Arial"/>
                </a:rPr>
                <a:t>you think this </a:t>
              </a:r>
              <a:r>
                <a:rPr sz="750" dirty="0">
                  <a:latin typeface="Arial"/>
                  <a:cs typeface="Arial"/>
                </a:rPr>
                <a:t>object </a:t>
              </a:r>
              <a:r>
                <a:rPr sz="750" spc="-3" dirty="0">
                  <a:latin typeface="Arial"/>
                  <a:cs typeface="Arial"/>
                </a:rPr>
                <a:t>came </a:t>
              </a:r>
              <a:r>
                <a:rPr sz="750" dirty="0">
                  <a:latin typeface="Arial"/>
                  <a:cs typeface="Arial"/>
                </a:rPr>
                <a:t>from? Where </a:t>
              </a:r>
              <a:r>
                <a:rPr sz="750" spc="-3" dirty="0">
                  <a:latin typeface="Arial"/>
                  <a:cs typeface="Arial"/>
                </a:rPr>
                <a:t>was </a:t>
              </a:r>
              <a:r>
                <a:rPr sz="750" dirty="0">
                  <a:latin typeface="Arial"/>
                  <a:cs typeface="Arial"/>
                </a:rPr>
                <a:t>it</a:t>
              </a:r>
              <a:r>
                <a:rPr sz="750" spc="-31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used?</a:t>
              </a:r>
            </a:p>
            <a:p>
              <a:pPr>
                <a:lnSpc>
                  <a:spcPct val="100000"/>
                </a:lnSpc>
                <a:buFont typeface="Arial"/>
                <a:buAutoNum type="arabicPeriod"/>
              </a:pPr>
              <a:endParaRPr sz="886" dirty="0">
                <a:latin typeface="Arial"/>
                <a:cs typeface="Arial"/>
              </a:endParaRPr>
            </a:p>
            <a:p>
              <a:pPr>
                <a:spcBef>
                  <a:spcPts val="27"/>
                </a:spcBef>
                <a:buFont typeface="Arial"/>
                <a:buAutoNum type="arabicPeriod"/>
              </a:pPr>
              <a:endParaRPr sz="818" dirty="0">
                <a:latin typeface="Arial"/>
                <a:cs typeface="Arial"/>
              </a:endParaRPr>
            </a:p>
            <a:p>
              <a:pPr marL="176640" indent="-156292">
                <a:spcBef>
                  <a:spcPts val="3"/>
                </a:spcBef>
                <a:buSzPct val="109090"/>
                <a:buAutoNum type="arabicPeriod"/>
                <a:tabLst>
                  <a:tab pos="177074" algn="l"/>
                </a:tabLst>
              </a:pPr>
              <a:r>
                <a:rPr sz="750" spc="-3" dirty="0">
                  <a:latin typeface="Arial"/>
                  <a:cs typeface="Arial"/>
                </a:rPr>
                <a:t>What </a:t>
              </a:r>
              <a:r>
                <a:rPr sz="750" dirty="0">
                  <a:latin typeface="Arial"/>
                  <a:cs typeface="Arial"/>
                </a:rPr>
                <a:t>do </a:t>
              </a:r>
              <a:r>
                <a:rPr sz="750" spc="-3" dirty="0">
                  <a:latin typeface="Arial"/>
                  <a:cs typeface="Arial"/>
                </a:rPr>
                <a:t>you think this object was </a:t>
              </a:r>
              <a:r>
                <a:rPr sz="750" dirty="0">
                  <a:latin typeface="Arial"/>
                  <a:cs typeface="Arial"/>
                </a:rPr>
                <a:t>used</a:t>
              </a:r>
              <a:r>
                <a:rPr sz="750" spc="3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for?</a:t>
              </a:r>
            </a:p>
            <a:p>
              <a:pPr>
                <a:lnSpc>
                  <a:spcPct val="100000"/>
                </a:lnSpc>
                <a:buFont typeface="Arial"/>
                <a:buAutoNum type="arabicPeriod"/>
              </a:pPr>
              <a:endParaRPr sz="886" dirty="0">
                <a:latin typeface="Arial"/>
                <a:cs typeface="Arial"/>
              </a:endParaRPr>
            </a:p>
            <a:p>
              <a:pPr>
                <a:spcBef>
                  <a:spcPts val="27"/>
                </a:spcBef>
                <a:buFont typeface="Arial"/>
                <a:buAutoNum type="arabicPeriod"/>
              </a:pPr>
              <a:endParaRPr sz="818" dirty="0">
                <a:latin typeface="Arial"/>
                <a:cs typeface="Arial"/>
              </a:endParaRPr>
            </a:p>
            <a:p>
              <a:pPr marL="176640" indent="-156292">
                <a:buSzPct val="109090"/>
                <a:buAutoNum type="arabicPeriod"/>
                <a:tabLst>
                  <a:tab pos="177074" algn="l"/>
                </a:tabLst>
              </a:pPr>
              <a:r>
                <a:rPr sz="750" spc="-3" dirty="0">
                  <a:latin typeface="Arial"/>
                  <a:cs typeface="Arial"/>
                </a:rPr>
                <a:t>What </a:t>
              </a:r>
              <a:r>
                <a:rPr sz="750" dirty="0">
                  <a:latin typeface="Arial"/>
                  <a:cs typeface="Arial"/>
                </a:rPr>
                <a:t>does </a:t>
              </a:r>
              <a:r>
                <a:rPr sz="750" spc="-3" dirty="0">
                  <a:latin typeface="Arial"/>
                  <a:cs typeface="Arial"/>
                </a:rPr>
                <a:t>this artefact teach </a:t>
              </a:r>
              <a:r>
                <a:rPr sz="750" dirty="0">
                  <a:latin typeface="Arial"/>
                  <a:cs typeface="Arial"/>
                </a:rPr>
                <a:t>us </a:t>
              </a:r>
              <a:r>
                <a:rPr sz="750" spc="-3" dirty="0">
                  <a:latin typeface="Arial"/>
                  <a:cs typeface="Arial"/>
                </a:rPr>
                <a:t>about </a:t>
              </a:r>
              <a:r>
                <a:rPr sz="750" dirty="0">
                  <a:latin typeface="Arial"/>
                  <a:cs typeface="Arial"/>
                </a:rPr>
                <a:t>the Holocaust? </a:t>
              </a:r>
              <a:r>
                <a:rPr sz="750" spc="-3" dirty="0">
                  <a:latin typeface="Arial"/>
                  <a:cs typeface="Arial"/>
                </a:rPr>
                <a:t>About </a:t>
              </a:r>
              <a:r>
                <a:rPr sz="750" dirty="0">
                  <a:latin typeface="Arial"/>
                  <a:cs typeface="Arial"/>
                </a:rPr>
                <a:t>World </a:t>
              </a:r>
              <a:r>
                <a:rPr sz="750" spc="3" dirty="0">
                  <a:latin typeface="Arial"/>
                  <a:cs typeface="Arial"/>
                </a:rPr>
                <a:t>War</a:t>
              </a:r>
              <a:r>
                <a:rPr sz="750" spc="-34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II?</a:t>
              </a:r>
            </a:p>
            <a:p>
              <a:pPr>
                <a:lnSpc>
                  <a:spcPct val="100000"/>
                </a:lnSpc>
                <a:buFont typeface="Arial"/>
                <a:buAutoNum type="arabicPeriod"/>
              </a:pPr>
              <a:endParaRPr sz="886" dirty="0">
                <a:latin typeface="Arial"/>
                <a:cs typeface="Arial"/>
              </a:endParaRPr>
            </a:p>
            <a:p>
              <a:pPr>
                <a:spcBef>
                  <a:spcPts val="27"/>
                </a:spcBef>
                <a:buFont typeface="Arial"/>
                <a:buAutoNum type="arabicPeriod"/>
              </a:pPr>
              <a:endParaRPr sz="818" dirty="0">
                <a:latin typeface="Arial"/>
                <a:cs typeface="Arial"/>
              </a:endParaRPr>
            </a:p>
            <a:p>
              <a:pPr marL="176640" indent="-156292">
                <a:buSzPct val="109090"/>
                <a:buAutoNum type="arabicPeriod"/>
                <a:tabLst>
                  <a:tab pos="177074" algn="l"/>
                </a:tabLst>
              </a:pPr>
              <a:r>
                <a:rPr sz="750" spc="-3" dirty="0">
                  <a:latin typeface="Arial"/>
                  <a:cs typeface="Arial"/>
                </a:rPr>
                <a:t>Do </a:t>
              </a:r>
              <a:r>
                <a:rPr sz="750" dirty="0">
                  <a:latin typeface="Arial"/>
                  <a:cs typeface="Arial"/>
                </a:rPr>
                <a:t>objects </a:t>
              </a:r>
              <a:r>
                <a:rPr sz="750" spc="-3" dirty="0">
                  <a:latin typeface="Arial"/>
                  <a:cs typeface="Arial"/>
                </a:rPr>
                <a:t>like this exist</a:t>
              </a:r>
              <a:r>
                <a:rPr sz="750" spc="3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today?</a:t>
              </a:r>
            </a:p>
          </p:txBody>
        </p:sp>
        <p:sp>
          <p:nvSpPr>
            <p:cNvPr id="16" name="object 16"/>
            <p:cNvSpPr/>
            <p:nvPr/>
          </p:nvSpPr>
          <p:spPr>
            <a:xfrm>
              <a:off x="4180124" y="6224986"/>
              <a:ext cx="3955473" cy="0"/>
            </a:xfrm>
            <a:custGeom>
              <a:avLst/>
              <a:gdLst/>
              <a:ahLst/>
              <a:cxnLst/>
              <a:rect l="l" t="t" r="r" b="b"/>
              <a:pathLst>
                <a:path w="5801359">
                  <a:moveTo>
                    <a:pt x="0" y="0"/>
                  </a:moveTo>
                  <a:lnTo>
                    <a:pt x="5801233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52813" y="235094"/>
              <a:ext cx="4032972" cy="113434"/>
            </a:xfrm>
            <a:custGeom>
              <a:avLst/>
              <a:gdLst/>
              <a:ahLst/>
              <a:cxnLst/>
              <a:rect l="l" t="t" r="r" b="b"/>
              <a:pathLst>
                <a:path w="5915025" h="166370">
                  <a:moveTo>
                    <a:pt x="0" y="166370"/>
                  </a:moveTo>
                  <a:lnTo>
                    <a:pt x="5915025" y="166370"/>
                  </a:lnTo>
                  <a:lnTo>
                    <a:pt x="5915025" y="0"/>
                  </a:lnTo>
                  <a:lnTo>
                    <a:pt x="0" y="0"/>
                  </a:lnTo>
                  <a:lnTo>
                    <a:pt x="0" y="166370"/>
                  </a:lnTo>
                  <a:close/>
                </a:path>
              </a:pathLst>
            </a:custGeom>
            <a:solidFill>
              <a:srgbClr val="F16431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8" name="object 18"/>
            <p:cNvSpPr/>
            <p:nvPr/>
          </p:nvSpPr>
          <p:spPr>
            <a:xfrm>
              <a:off x="3452812" y="235094"/>
              <a:ext cx="4261139" cy="113434"/>
            </a:xfrm>
            <a:custGeom>
              <a:avLst/>
              <a:gdLst/>
              <a:ahLst/>
              <a:cxnLst/>
              <a:rect l="l" t="t" r="r" b="b"/>
              <a:pathLst>
                <a:path w="6249670" h="166370">
                  <a:moveTo>
                    <a:pt x="0" y="166370"/>
                  </a:moveTo>
                  <a:lnTo>
                    <a:pt x="6249670" y="166370"/>
                  </a:lnTo>
                  <a:lnTo>
                    <a:pt x="6249670" y="0"/>
                  </a:lnTo>
                  <a:lnTo>
                    <a:pt x="0" y="0"/>
                  </a:lnTo>
                  <a:lnTo>
                    <a:pt x="0" y="166370"/>
                  </a:lnTo>
                  <a:close/>
                </a:path>
              </a:pathLst>
            </a:custGeom>
            <a:ln w="25400">
              <a:solidFill>
                <a:srgbClr val="F16431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9" name="object 19"/>
            <p:cNvSpPr/>
            <p:nvPr/>
          </p:nvSpPr>
          <p:spPr>
            <a:xfrm>
              <a:off x="7485784" y="229466"/>
              <a:ext cx="1259898" cy="129453"/>
            </a:xfrm>
            <a:custGeom>
              <a:avLst/>
              <a:gdLst/>
              <a:ahLst/>
              <a:cxnLst/>
              <a:rect l="l" t="t" r="r" b="b"/>
              <a:pathLst>
                <a:path w="1847850" h="189865">
                  <a:moveTo>
                    <a:pt x="0" y="189865"/>
                  </a:moveTo>
                  <a:lnTo>
                    <a:pt x="1847850" y="189865"/>
                  </a:lnTo>
                  <a:lnTo>
                    <a:pt x="1847850" y="0"/>
                  </a:lnTo>
                  <a:lnTo>
                    <a:pt x="0" y="0"/>
                  </a:lnTo>
                  <a:lnTo>
                    <a:pt x="0" y="189865"/>
                  </a:lnTo>
                  <a:close/>
                </a:path>
              </a:pathLst>
            </a:custGeom>
            <a:solidFill>
              <a:srgbClr val="79C142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6516053" y="235527"/>
              <a:ext cx="714808" cy="92613"/>
            </a:xfrm>
            <a:prstGeom prst="rect">
              <a:avLst/>
            </a:prstGeom>
          </p:spPr>
          <p:txBody>
            <a:bodyPr vert="horz" wrap="square" lIns="0" tIns="8659" rIns="0" bIns="0" rtlCol="0">
              <a:spAutoFit/>
            </a:bodyPr>
            <a:lstStyle/>
            <a:p>
              <a:pPr marL="8659">
                <a:spcBef>
                  <a:spcPts val="68"/>
                </a:spcBef>
              </a:pPr>
              <a:r>
                <a:rPr sz="545" spc="-3" dirty="0">
                  <a:solidFill>
                    <a:srgbClr val="FFFFFF"/>
                  </a:solidFill>
                  <a:latin typeface="Arial"/>
                  <a:cs typeface="Arial"/>
                </a:rPr>
                <a:t>Interpreting an</a:t>
              </a:r>
              <a:r>
                <a:rPr sz="545" spc="-17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545" spc="-3" dirty="0">
                  <a:solidFill>
                    <a:srgbClr val="FFFFFF"/>
                  </a:solidFill>
                  <a:latin typeface="Arial"/>
                  <a:cs typeface="Arial"/>
                </a:rPr>
                <a:t>artefact</a:t>
              </a:r>
              <a:endParaRPr sz="545">
                <a:latin typeface="Arial"/>
                <a:cs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421158" y="219083"/>
            <a:ext cx="5292870" cy="6382628"/>
            <a:chOff x="3452812" y="168420"/>
            <a:chExt cx="5292870" cy="6382628"/>
          </a:xfrm>
        </p:grpSpPr>
        <p:sp>
          <p:nvSpPr>
            <p:cNvPr id="23" name="object 2"/>
            <p:cNvSpPr txBox="1"/>
            <p:nvPr/>
          </p:nvSpPr>
          <p:spPr>
            <a:xfrm>
              <a:off x="5515234" y="6458435"/>
              <a:ext cx="1161617" cy="92613"/>
            </a:xfrm>
            <a:prstGeom prst="rect">
              <a:avLst/>
            </a:prstGeom>
          </p:spPr>
          <p:txBody>
            <a:bodyPr vert="horz" wrap="square" lIns="0" tIns="8659" rIns="0" bIns="0" rtlCol="0">
              <a:spAutoFit/>
            </a:bodyPr>
            <a:lstStyle/>
            <a:p>
              <a:pPr marL="8659">
                <a:spcBef>
                  <a:spcPts val="68"/>
                </a:spcBef>
              </a:pPr>
              <a:r>
                <a:rPr sz="545" dirty="0">
                  <a:latin typeface="Arial"/>
                  <a:cs typeface="Arial"/>
                </a:rPr>
                <a:t>© </a:t>
              </a:r>
              <a:r>
                <a:rPr sz="545" spc="-3" dirty="0">
                  <a:latin typeface="Arial"/>
                  <a:cs typeface="Arial"/>
                </a:rPr>
                <a:t>Montreal Holocaust Museum,</a:t>
              </a:r>
              <a:r>
                <a:rPr sz="545" spc="3" dirty="0">
                  <a:latin typeface="Arial"/>
                  <a:cs typeface="Arial"/>
                </a:rPr>
                <a:t> </a:t>
              </a:r>
              <a:r>
                <a:rPr sz="545" spc="-7" dirty="0">
                  <a:latin typeface="Arial"/>
                  <a:cs typeface="Arial"/>
                </a:rPr>
                <a:t>2018</a:t>
              </a:r>
              <a:endParaRPr sz="545">
                <a:latin typeface="Arial"/>
                <a:cs typeface="Arial"/>
              </a:endParaRPr>
            </a:p>
          </p:txBody>
        </p:sp>
        <p:sp>
          <p:nvSpPr>
            <p:cNvPr id="24" name="object 3"/>
            <p:cNvSpPr txBox="1"/>
            <p:nvPr/>
          </p:nvSpPr>
          <p:spPr>
            <a:xfrm>
              <a:off x="4061321" y="568036"/>
              <a:ext cx="4048558" cy="2035645"/>
            </a:xfrm>
            <a:prstGeom prst="rect">
              <a:avLst/>
            </a:prstGeom>
          </p:spPr>
          <p:txBody>
            <a:bodyPr vert="horz" wrap="square" lIns="0" tIns="8659" rIns="0" bIns="0" rtlCol="0">
              <a:spAutoFit/>
            </a:bodyPr>
            <a:lstStyle/>
            <a:p>
              <a:pPr marL="8659">
                <a:spcBef>
                  <a:spcPts val="68"/>
                </a:spcBef>
              </a:pPr>
              <a:r>
                <a:rPr sz="750" spc="-3" dirty="0">
                  <a:solidFill>
                    <a:srgbClr val="808080"/>
                  </a:solidFill>
                  <a:latin typeface="Arial"/>
                  <a:cs typeface="Arial"/>
                </a:rPr>
                <a:t>VIDEO TESTIMONY ANALYSIS</a:t>
              </a:r>
              <a:r>
                <a:rPr sz="750" dirty="0">
                  <a:solidFill>
                    <a:srgbClr val="808080"/>
                  </a:solidFill>
                  <a:latin typeface="Arial"/>
                  <a:cs typeface="Arial"/>
                </a:rPr>
                <a:t> </a:t>
              </a:r>
              <a:r>
                <a:rPr sz="750" spc="-3" dirty="0">
                  <a:solidFill>
                    <a:srgbClr val="808080"/>
                  </a:solidFill>
                  <a:latin typeface="Arial"/>
                  <a:cs typeface="Arial"/>
                </a:rPr>
                <a:t>SHEET</a:t>
              </a:r>
              <a:endParaRPr sz="75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818">
                <a:latin typeface="Arial"/>
                <a:cs typeface="Arial"/>
              </a:endParaRPr>
            </a:p>
            <a:p>
              <a:pPr>
                <a:spcBef>
                  <a:spcPts val="3"/>
                </a:spcBef>
              </a:pPr>
              <a:endParaRPr sz="989">
                <a:latin typeface="Arial"/>
                <a:cs typeface="Arial"/>
              </a:endParaRPr>
            </a:p>
            <a:p>
              <a:pPr marL="8659"/>
              <a:r>
                <a:rPr sz="750" dirty="0">
                  <a:latin typeface="Arial"/>
                  <a:cs typeface="Arial"/>
                </a:rPr>
                <a:t>You are </a:t>
              </a:r>
              <a:r>
                <a:rPr sz="750" spc="-3" dirty="0">
                  <a:latin typeface="Arial"/>
                  <a:cs typeface="Arial"/>
                </a:rPr>
                <a:t>going </a:t>
              </a:r>
              <a:r>
                <a:rPr sz="750" dirty="0">
                  <a:latin typeface="Arial"/>
                  <a:cs typeface="Arial"/>
                </a:rPr>
                <a:t>to </a:t>
              </a:r>
              <a:r>
                <a:rPr sz="750" spc="-3" dirty="0">
                  <a:latin typeface="Arial"/>
                  <a:cs typeface="Arial"/>
                </a:rPr>
                <a:t>watch </a:t>
              </a:r>
              <a:r>
                <a:rPr sz="750" dirty="0">
                  <a:latin typeface="Arial"/>
                  <a:cs typeface="Arial"/>
                </a:rPr>
                <a:t>a </a:t>
              </a:r>
              <a:r>
                <a:rPr sz="750" spc="-3" dirty="0">
                  <a:latin typeface="Arial"/>
                  <a:cs typeface="Arial"/>
                </a:rPr>
                <a:t>video clip </a:t>
              </a:r>
              <a:r>
                <a:rPr sz="750" dirty="0">
                  <a:latin typeface="Arial"/>
                  <a:cs typeface="Arial"/>
                </a:rPr>
                <a:t>taken </a:t>
              </a:r>
              <a:r>
                <a:rPr sz="750" spc="-3" dirty="0">
                  <a:latin typeface="Arial"/>
                  <a:cs typeface="Arial"/>
                </a:rPr>
                <a:t>from </a:t>
              </a:r>
              <a:r>
                <a:rPr sz="750" dirty="0">
                  <a:latin typeface="Arial"/>
                  <a:cs typeface="Arial"/>
                </a:rPr>
                <a:t>the </a:t>
              </a:r>
              <a:r>
                <a:rPr sz="750" spc="-3" dirty="0">
                  <a:latin typeface="Arial"/>
                  <a:cs typeface="Arial"/>
                </a:rPr>
                <a:t>testimony </a:t>
              </a:r>
              <a:r>
                <a:rPr sz="750" spc="-7" dirty="0">
                  <a:latin typeface="Arial"/>
                  <a:cs typeface="Arial"/>
                </a:rPr>
                <a:t>of </a:t>
              </a:r>
              <a:r>
                <a:rPr sz="750" dirty="0">
                  <a:latin typeface="Arial"/>
                  <a:cs typeface="Arial"/>
                </a:rPr>
                <a:t>a </a:t>
              </a:r>
              <a:r>
                <a:rPr sz="750" spc="-3" dirty="0">
                  <a:latin typeface="Arial"/>
                  <a:cs typeface="Arial"/>
                </a:rPr>
                <a:t>Holocaust </a:t>
              </a:r>
              <a:r>
                <a:rPr sz="750" spc="-7" dirty="0">
                  <a:latin typeface="Arial"/>
                  <a:cs typeface="Arial"/>
                </a:rPr>
                <a:t>survivor </a:t>
              </a:r>
              <a:r>
                <a:rPr sz="750" spc="-3" dirty="0">
                  <a:latin typeface="Arial"/>
                  <a:cs typeface="Arial"/>
                </a:rPr>
                <a:t>or</a:t>
              </a:r>
              <a:r>
                <a:rPr sz="750" spc="109" dirty="0">
                  <a:latin typeface="Arial"/>
                  <a:cs typeface="Arial"/>
                </a:rPr>
                <a:t> </a:t>
              </a:r>
              <a:r>
                <a:rPr sz="750" spc="-3" dirty="0">
                  <a:latin typeface="Arial"/>
                  <a:cs typeface="Arial"/>
                </a:rPr>
                <a:t>witness.</a:t>
              </a:r>
              <a:endParaRPr sz="750">
                <a:latin typeface="Arial"/>
                <a:cs typeface="Arial"/>
              </a:endParaRPr>
            </a:p>
            <a:p>
              <a:pPr>
                <a:spcBef>
                  <a:spcPts val="20"/>
                </a:spcBef>
              </a:pPr>
              <a:endParaRPr sz="920">
                <a:latin typeface="Arial"/>
                <a:cs typeface="Arial"/>
              </a:endParaRPr>
            </a:p>
            <a:p>
              <a:pPr marL="8659"/>
              <a:r>
                <a:rPr sz="750" b="1" spc="-3" dirty="0">
                  <a:solidFill>
                    <a:srgbClr val="F16431"/>
                  </a:solidFill>
                  <a:latin typeface="Arial"/>
                  <a:cs typeface="Arial"/>
                </a:rPr>
                <a:t>Instructions</a:t>
              </a:r>
              <a:endParaRPr sz="750">
                <a:latin typeface="Arial"/>
                <a:cs typeface="Arial"/>
              </a:endParaRPr>
            </a:p>
            <a:p>
              <a:pPr>
                <a:spcBef>
                  <a:spcPts val="31"/>
                </a:spcBef>
              </a:pPr>
              <a:endParaRPr sz="920">
                <a:latin typeface="Arial"/>
                <a:cs typeface="Arial"/>
              </a:endParaRPr>
            </a:p>
            <a:p>
              <a:pPr marL="319945" indent="-155859">
                <a:buAutoNum type="arabicPeriod"/>
                <a:tabLst>
                  <a:tab pos="320378" algn="l"/>
                </a:tabLst>
              </a:pPr>
              <a:r>
                <a:rPr sz="750" dirty="0">
                  <a:latin typeface="Arial"/>
                  <a:cs typeface="Arial"/>
                </a:rPr>
                <a:t>Before </a:t>
              </a:r>
              <a:r>
                <a:rPr sz="750" spc="-7" dirty="0">
                  <a:latin typeface="Arial"/>
                  <a:cs typeface="Arial"/>
                </a:rPr>
                <a:t>viewing </a:t>
              </a:r>
              <a:r>
                <a:rPr sz="750" dirty="0">
                  <a:latin typeface="Arial"/>
                  <a:cs typeface="Arial"/>
                </a:rPr>
                <a:t>the </a:t>
              </a:r>
              <a:r>
                <a:rPr sz="750" spc="-3" dirty="0">
                  <a:latin typeface="Arial"/>
                  <a:cs typeface="Arial"/>
                </a:rPr>
                <a:t>clip, read </a:t>
              </a:r>
              <a:r>
                <a:rPr sz="750" dirty="0">
                  <a:latin typeface="Arial"/>
                  <a:cs typeface="Arial"/>
                </a:rPr>
                <a:t>the </a:t>
              </a:r>
              <a:r>
                <a:rPr sz="750" spc="-3" dirty="0">
                  <a:latin typeface="Arial"/>
                  <a:cs typeface="Arial"/>
                </a:rPr>
                <a:t>person’s</a:t>
              </a:r>
              <a:r>
                <a:rPr sz="750" spc="14" dirty="0">
                  <a:latin typeface="Arial"/>
                  <a:cs typeface="Arial"/>
                </a:rPr>
                <a:t> </a:t>
              </a:r>
              <a:r>
                <a:rPr sz="750" spc="-3" dirty="0">
                  <a:latin typeface="Arial"/>
                  <a:cs typeface="Arial"/>
                </a:rPr>
                <a:t>biography.</a:t>
              </a:r>
              <a:endParaRPr sz="750">
                <a:latin typeface="Arial"/>
                <a:cs typeface="Arial"/>
              </a:endParaRPr>
            </a:p>
            <a:p>
              <a:pPr marL="319945" marR="3464" indent="-126852">
                <a:lnSpc>
                  <a:spcPct val="110000"/>
                </a:lnSpc>
                <a:buAutoNum type="arabicPeriod"/>
                <a:tabLst>
                  <a:tab pos="320378" algn="l"/>
                </a:tabLst>
              </a:pPr>
              <a:r>
                <a:rPr sz="750" spc="-3" dirty="0">
                  <a:latin typeface="Arial"/>
                  <a:cs typeface="Arial"/>
                </a:rPr>
                <a:t>Answer </a:t>
              </a:r>
              <a:r>
                <a:rPr sz="750" dirty="0">
                  <a:latin typeface="Arial"/>
                  <a:cs typeface="Arial"/>
                </a:rPr>
                <a:t>the </a:t>
              </a:r>
              <a:r>
                <a:rPr sz="750" spc="-3" dirty="0">
                  <a:latin typeface="Arial"/>
                  <a:cs typeface="Arial"/>
                </a:rPr>
                <a:t>following questions, </a:t>
              </a:r>
              <a:r>
                <a:rPr sz="750" dirty="0">
                  <a:latin typeface="Arial"/>
                  <a:cs typeface="Arial"/>
                </a:rPr>
                <a:t>based on </a:t>
              </a:r>
              <a:r>
                <a:rPr sz="750" spc="-3" dirty="0">
                  <a:latin typeface="Arial"/>
                  <a:cs typeface="Arial"/>
                </a:rPr>
                <a:t>what the </a:t>
              </a:r>
              <a:r>
                <a:rPr sz="750" dirty="0">
                  <a:latin typeface="Arial"/>
                  <a:cs typeface="Arial"/>
                </a:rPr>
                <a:t>person </a:t>
              </a:r>
              <a:r>
                <a:rPr sz="750" spc="-3" dirty="0">
                  <a:latin typeface="Arial"/>
                  <a:cs typeface="Arial"/>
                </a:rPr>
                <a:t>being interviewed </a:t>
              </a:r>
              <a:r>
                <a:rPr sz="750" dirty="0">
                  <a:latin typeface="Arial"/>
                  <a:cs typeface="Arial"/>
                </a:rPr>
                <a:t>had to say.  (Some questions may </a:t>
              </a:r>
              <a:r>
                <a:rPr sz="750" spc="-3" dirty="0">
                  <a:latin typeface="Arial"/>
                  <a:cs typeface="Arial"/>
                </a:rPr>
                <a:t>not apply </a:t>
              </a:r>
              <a:r>
                <a:rPr sz="750" dirty="0">
                  <a:latin typeface="Arial"/>
                  <a:cs typeface="Arial"/>
                </a:rPr>
                <a:t>to </a:t>
              </a:r>
              <a:r>
                <a:rPr sz="750" spc="-3" dirty="0">
                  <a:latin typeface="Arial"/>
                  <a:cs typeface="Arial"/>
                </a:rPr>
                <a:t>your</a:t>
              </a:r>
              <a:r>
                <a:rPr sz="750" spc="-24" dirty="0">
                  <a:latin typeface="Arial"/>
                  <a:cs typeface="Arial"/>
                </a:rPr>
                <a:t> </a:t>
              </a:r>
              <a:r>
                <a:rPr sz="750" spc="-3" dirty="0">
                  <a:latin typeface="Arial"/>
                  <a:cs typeface="Arial"/>
                </a:rPr>
                <a:t>clip):</a:t>
              </a:r>
              <a:endParaRPr sz="750">
                <a:latin typeface="Arial"/>
                <a:cs typeface="Arial"/>
              </a:endParaRPr>
            </a:p>
            <a:p>
              <a:pPr>
                <a:spcBef>
                  <a:spcPts val="20"/>
                </a:spcBef>
              </a:pPr>
              <a:endParaRPr sz="920">
                <a:latin typeface="Arial"/>
                <a:cs typeface="Arial"/>
              </a:endParaRPr>
            </a:p>
            <a:p>
              <a:pPr marL="8659"/>
              <a:r>
                <a:rPr sz="750" b="1" spc="-3" dirty="0">
                  <a:solidFill>
                    <a:srgbClr val="F16431"/>
                  </a:solidFill>
                  <a:latin typeface="Arial"/>
                  <a:cs typeface="Arial"/>
                </a:rPr>
                <a:t>Questions</a:t>
              </a:r>
              <a:endParaRPr sz="750">
                <a:latin typeface="Arial"/>
                <a:cs typeface="Arial"/>
              </a:endParaRPr>
            </a:p>
            <a:p>
              <a:pPr>
                <a:spcBef>
                  <a:spcPts val="17"/>
                </a:spcBef>
              </a:pPr>
              <a:endParaRPr sz="784">
                <a:latin typeface="Arial"/>
                <a:cs typeface="Arial"/>
              </a:endParaRPr>
            </a:p>
            <a:p>
              <a:pPr marL="319945" indent="-155859">
                <a:buAutoNum type="arabicPeriod"/>
                <a:tabLst>
                  <a:tab pos="320378" algn="l"/>
                  <a:tab pos="4020742" algn="l"/>
                </a:tabLst>
              </a:pPr>
              <a:r>
                <a:rPr sz="750" dirty="0">
                  <a:latin typeface="Arial"/>
                  <a:cs typeface="Arial"/>
                </a:rPr>
                <a:t>Name </a:t>
              </a:r>
              <a:r>
                <a:rPr sz="750" spc="-7" dirty="0">
                  <a:latin typeface="Arial"/>
                  <a:cs typeface="Arial"/>
                </a:rPr>
                <a:t>of </a:t>
              </a:r>
              <a:r>
                <a:rPr sz="750" dirty="0">
                  <a:latin typeface="Arial"/>
                  <a:cs typeface="Arial"/>
                </a:rPr>
                <a:t>the </a:t>
              </a:r>
              <a:r>
                <a:rPr sz="750" spc="-3" dirty="0">
                  <a:latin typeface="Arial"/>
                  <a:cs typeface="Arial"/>
                </a:rPr>
                <a:t>person</a:t>
              </a:r>
              <a:r>
                <a:rPr sz="750" spc="-37" dirty="0">
                  <a:latin typeface="Arial"/>
                  <a:cs typeface="Arial"/>
                </a:rPr>
                <a:t> </a:t>
              </a:r>
              <a:r>
                <a:rPr sz="750" spc="-3" dirty="0">
                  <a:latin typeface="Arial"/>
                  <a:cs typeface="Arial"/>
                </a:rPr>
                <a:t>interviewed:</a:t>
              </a:r>
              <a:r>
                <a:rPr sz="750" spc="14" dirty="0">
                  <a:latin typeface="Arial"/>
                  <a:cs typeface="Arial"/>
                </a:rPr>
                <a:t> </a:t>
              </a:r>
              <a:r>
                <a:rPr sz="750" u="sng" dirty="0"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</a:rPr>
                <a:t> 	</a:t>
              </a:r>
              <a:endParaRPr sz="750">
                <a:latin typeface="Arial"/>
                <a:cs typeface="Arial"/>
              </a:endParaRPr>
            </a:p>
            <a:p>
              <a:pPr>
                <a:spcBef>
                  <a:spcPts val="31"/>
                </a:spcBef>
                <a:buFont typeface="Arial"/>
                <a:buAutoNum type="arabicPeriod"/>
              </a:pPr>
              <a:endParaRPr sz="920">
                <a:latin typeface="Arial"/>
                <a:cs typeface="Arial"/>
              </a:endParaRPr>
            </a:p>
            <a:p>
              <a:pPr marL="316914" indent="-152828">
                <a:buAutoNum type="arabicPeriod"/>
                <a:tabLst>
                  <a:tab pos="317347" algn="l"/>
                </a:tabLst>
              </a:pPr>
              <a:r>
                <a:rPr sz="750" spc="-3" dirty="0">
                  <a:latin typeface="Arial"/>
                  <a:cs typeface="Arial"/>
                </a:rPr>
                <a:t>What event is </a:t>
              </a:r>
              <a:r>
                <a:rPr sz="750" dirty="0">
                  <a:latin typeface="Arial"/>
                  <a:cs typeface="Arial"/>
                </a:rPr>
                <a:t>the </a:t>
              </a:r>
              <a:r>
                <a:rPr sz="750" spc="-3" dirty="0">
                  <a:latin typeface="Arial"/>
                  <a:cs typeface="Arial"/>
                </a:rPr>
                <a:t>person talking</a:t>
              </a:r>
              <a:r>
                <a:rPr sz="750" spc="7" dirty="0">
                  <a:latin typeface="Arial"/>
                  <a:cs typeface="Arial"/>
                </a:rPr>
                <a:t> </a:t>
              </a:r>
              <a:r>
                <a:rPr sz="750" spc="-3" dirty="0">
                  <a:latin typeface="Arial"/>
                  <a:cs typeface="Arial"/>
                </a:rPr>
                <a:t>about?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25" name="object 4"/>
            <p:cNvSpPr/>
            <p:nvPr/>
          </p:nvSpPr>
          <p:spPr>
            <a:xfrm>
              <a:off x="4369204" y="2772728"/>
              <a:ext cx="3766272" cy="0"/>
            </a:xfrm>
            <a:custGeom>
              <a:avLst/>
              <a:gdLst/>
              <a:ahLst/>
              <a:cxnLst/>
              <a:rect l="l" t="t" r="r" b="b"/>
              <a:pathLst>
                <a:path w="5523865">
                  <a:moveTo>
                    <a:pt x="0" y="0"/>
                  </a:moveTo>
                  <a:lnTo>
                    <a:pt x="5523865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26" name="object 5"/>
            <p:cNvSpPr txBox="1"/>
            <p:nvPr/>
          </p:nvSpPr>
          <p:spPr>
            <a:xfrm>
              <a:off x="4217185" y="2896033"/>
              <a:ext cx="1995488" cy="124597"/>
            </a:xfrm>
            <a:prstGeom prst="rect">
              <a:avLst/>
            </a:prstGeom>
          </p:spPr>
          <p:txBody>
            <a:bodyPr vert="horz" wrap="square" lIns="0" tIns="9092" rIns="0" bIns="0" rtlCol="0">
              <a:spAutoFit/>
            </a:bodyPr>
            <a:lstStyle/>
            <a:p>
              <a:pPr marL="8659">
                <a:spcBef>
                  <a:spcPts val="72"/>
                </a:spcBef>
              </a:pPr>
              <a:r>
                <a:rPr sz="750" spc="-3" dirty="0">
                  <a:latin typeface="Arial"/>
                  <a:cs typeface="Arial"/>
                </a:rPr>
                <a:t>3. </a:t>
              </a:r>
              <a:r>
                <a:rPr sz="750" dirty="0">
                  <a:latin typeface="Arial"/>
                  <a:cs typeface="Arial"/>
                </a:rPr>
                <a:t>When and </a:t>
              </a:r>
              <a:r>
                <a:rPr sz="750" spc="-3" dirty="0">
                  <a:latin typeface="Arial"/>
                  <a:cs typeface="Arial"/>
                </a:rPr>
                <a:t>where did </a:t>
              </a:r>
              <a:r>
                <a:rPr sz="750" dirty="0">
                  <a:latin typeface="Arial"/>
                  <a:cs typeface="Arial"/>
                </a:rPr>
                <a:t>this </a:t>
              </a:r>
              <a:r>
                <a:rPr sz="750" spc="-3" dirty="0">
                  <a:latin typeface="Arial"/>
                  <a:cs typeface="Arial"/>
                </a:rPr>
                <a:t>event take</a:t>
              </a:r>
              <a:r>
                <a:rPr sz="750" spc="-34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place?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27" name="object 6"/>
            <p:cNvSpPr/>
            <p:nvPr/>
          </p:nvSpPr>
          <p:spPr>
            <a:xfrm>
              <a:off x="4364009" y="3232006"/>
              <a:ext cx="3771467" cy="0"/>
            </a:xfrm>
            <a:custGeom>
              <a:avLst/>
              <a:gdLst/>
              <a:ahLst/>
              <a:cxnLst/>
              <a:rect l="l" t="t" r="r" b="b"/>
              <a:pathLst>
                <a:path w="5531484">
                  <a:moveTo>
                    <a:pt x="0" y="0"/>
                  </a:moveTo>
                  <a:lnTo>
                    <a:pt x="5531484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28" name="object 7"/>
            <p:cNvSpPr/>
            <p:nvPr/>
          </p:nvSpPr>
          <p:spPr>
            <a:xfrm>
              <a:off x="4364009" y="3622703"/>
              <a:ext cx="3771467" cy="0"/>
            </a:xfrm>
            <a:custGeom>
              <a:avLst/>
              <a:gdLst/>
              <a:ahLst/>
              <a:cxnLst/>
              <a:rect l="l" t="t" r="r" b="b"/>
              <a:pathLst>
                <a:path w="5531484">
                  <a:moveTo>
                    <a:pt x="0" y="0"/>
                  </a:moveTo>
                  <a:lnTo>
                    <a:pt x="5531484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29" name="object 8"/>
            <p:cNvSpPr/>
            <p:nvPr/>
          </p:nvSpPr>
          <p:spPr>
            <a:xfrm>
              <a:off x="4364009" y="3991754"/>
              <a:ext cx="3771467" cy="0"/>
            </a:xfrm>
            <a:custGeom>
              <a:avLst/>
              <a:gdLst/>
              <a:ahLst/>
              <a:cxnLst/>
              <a:rect l="l" t="t" r="r" b="b"/>
              <a:pathLst>
                <a:path w="5531484">
                  <a:moveTo>
                    <a:pt x="0" y="0"/>
                  </a:moveTo>
                  <a:lnTo>
                    <a:pt x="5531484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30" name="object 9"/>
            <p:cNvSpPr txBox="1"/>
            <p:nvPr/>
          </p:nvSpPr>
          <p:spPr>
            <a:xfrm>
              <a:off x="4217184" y="3343881"/>
              <a:ext cx="2185555" cy="890319"/>
            </a:xfrm>
            <a:prstGeom prst="rect">
              <a:avLst/>
            </a:prstGeom>
          </p:spPr>
          <p:txBody>
            <a:bodyPr vert="horz" wrap="square" lIns="0" tIns="9092" rIns="0" bIns="0" rtlCol="0">
              <a:spAutoFit/>
            </a:bodyPr>
            <a:lstStyle/>
            <a:p>
              <a:pPr marL="164085" indent="-155859">
                <a:spcBef>
                  <a:spcPts val="72"/>
                </a:spcBef>
                <a:buAutoNum type="arabicPeriod" startAt="4"/>
                <a:tabLst>
                  <a:tab pos="164518" algn="l"/>
                </a:tabLst>
              </a:pPr>
              <a:r>
                <a:rPr sz="750" spc="-3" dirty="0">
                  <a:latin typeface="Arial"/>
                  <a:cs typeface="Arial"/>
                </a:rPr>
                <a:t>How old was </a:t>
              </a:r>
              <a:r>
                <a:rPr sz="750" dirty="0">
                  <a:latin typeface="Arial"/>
                  <a:cs typeface="Arial"/>
                </a:rPr>
                <a:t>the </a:t>
              </a:r>
              <a:r>
                <a:rPr sz="750" spc="-3" dirty="0">
                  <a:latin typeface="Arial"/>
                  <a:cs typeface="Arial"/>
                </a:rPr>
                <a:t>person </a:t>
              </a:r>
              <a:r>
                <a:rPr sz="750" dirty="0">
                  <a:latin typeface="Arial"/>
                  <a:cs typeface="Arial"/>
                </a:rPr>
                <a:t>at that</a:t>
              </a:r>
              <a:r>
                <a:rPr sz="750" spc="-7" dirty="0">
                  <a:latin typeface="Arial"/>
                  <a:cs typeface="Arial"/>
                </a:rPr>
                <a:t> </a:t>
              </a:r>
              <a:r>
                <a:rPr sz="750" spc="-3" dirty="0">
                  <a:latin typeface="Arial"/>
                  <a:cs typeface="Arial"/>
                </a:rPr>
                <a:t>time?</a:t>
              </a:r>
              <a:endParaRPr sz="75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buFont typeface="Arial"/>
                <a:buAutoNum type="arabicPeriod" startAt="4"/>
              </a:pPr>
              <a:endParaRPr sz="818" dirty="0">
                <a:latin typeface="Arial"/>
                <a:cs typeface="Arial"/>
              </a:endParaRPr>
            </a:p>
            <a:p>
              <a:pPr>
                <a:spcBef>
                  <a:spcPts val="3"/>
                </a:spcBef>
                <a:buFont typeface="Arial"/>
                <a:buAutoNum type="arabicPeriod" startAt="4"/>
              </a:pPr>
              <a:endParaRPr sz="920" dirty="0">
                <a:latin typeface="Arial"/>
                <a:cs typeface="Arial"/>
              </a:endParaRPr>
            </a:p>
            <a:p>
              <a:pPr marL="164085" indent="-155859">
                <a:buAutoNum type="arabicPeriod" startAt="4"/>
                <a:tabLst>
                  <a:tab pos="164518" algn="l"/>
                </a:tabLst>
              </a:pPr>
              <a:r>
                <a:rPr sz="750" spc="-3" dirty="0">
                  <a:latin typeface="Arial"/>
                  <a:cs typeface="Arial"/>
                </a:rPr>
                <a:t>How did </a:t>
              </a:r>
              <a:r>
                <a:rPr sz="750" dirty="0">
                  <a:latin typeface="Arial"/>
                  <a:cs typeface="Arial"/>
                </a:rPr>
                <a:t>the person </a:t>
              </a:r>
              <a:r>
                <a:rPr sz="750" spc="-3" dirty="0">
                  <a:latin typeface="Arial"/>
                  <a:cs typeface="Arial"/>
                </a:rPr>
                <a:t>react? </a:t>
              </a:r>
              <a:r>
                <a:rPr sz="750" dirty="0">
                  <a:latin typeface="Arial"/>
                  <a:cs typeface="Arial"/>
                </a:rPr>
                <a:t>What </a:t>
              </a:r>
              <a:r>
                <a:rPr sz="750" spc="-3" dirty="0">
                  <a:latin typeface="Arial"/>
                  <a:cs typeface="Arial"/>
                </a:rPr>
                <a:t>did he/she</a:t>
              </a:r>
              <a:r>
                <a:rPr sz="750" spc="-17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do?</a:t>
              </a:r>
            </a:p>
            <a:p>
              <a:pPr>
                <a:lnSpc>
                  <a:spcPct val="100000"/>
                </a:lnSpc>
                <a:buFont typeface="Arial"/>
                <a:buAutoNum type="arabicPeriod" startAt="4"/>
              </a:pPr>
              <a:endParaRPr sz="818" dirty="0">
                <a:latin typeface="Arial"/>
                <a:cs typeface="Arial"/>
              </a:endParaRPr>
            </a:p>
            <a:p>
              <a:pPr>
                <a:spcBef>
                  <a:spcPts val="7"/>
                </a:spcBef>
                <a:buFont typeface="Arial"/>
                <a:buAutoNum type="arabicPeriod" startAt="4"/>
              </a:pPr>
              <a:endParaRPr sz="920" dirty="0">
                <a:latin typeface="Arial"/>
                <a:cs typeface="Arial"/>
              </a:endParaRPr>
            </a:p>
            <a:p>
              <a:pPr marL="164085" indent="-155859">
                <a:buAutoNum type="arabicPeriod" startAt="4"/>
                <a:tabLst>
                  <a:tab pos="164518" algn="l"/>
                </a:tabLst>
              </a:pPr>
              <a:r>
                <a:rPr sz="750" spc="-3" dirty="0">
                  <a:latin typeface="Arial"/>
                  <a:cs typeface="Arial"/>
                </a:rPr>
                <a:t>How did </a:t>
              </a:r>
              <a:r>
                <a:rPr sz="750" dirty="0">
                  <a:latin typeface="Arial"/>
                  <a:cs typeface="Arial"/>
                </a:rPr>
                <a:t>he/she</a:t>
              </a:r>
              <a:r>
                <a:rPr sz="750" spc="-14" dirty="0">
                  <a:latin typeface="Arial"/>
                  <a:cs typeface="Arial"/>
                </a:rPr>
                <a:t> </a:t>
              </a:r>
              <a:r>
                <a:rPr sz="750" dirty="0">
                  <a:latin typeface="Arial"/>
                  <a:cs typeface="Arial"/>
                </a:rPr>
                <a:t>feel?</a:t>
              </a:r>
            </a:p>
          </p:txBody>
        </p:sp>
        <p:sp>
          <p:nvSpPr>
            <p:cNvPr id="31" name="object 10"/>
            <p:cNvSpPr/>
            <p:nvPr/>
          </p:nvSpPr>
          <p:spPr>
            <a:xfrm>
              <a:off x="4364009" y="4417782"/>
              <a:ext cx="3771467" cy="0"/>
            </a:xfrm>
            <a:custGeom>
              <a:avLst/>
              <a:gdLst/>
              <a:ahLst/>
              <a:cxnLst/>
              <a:rect l="l" t="t" r="r" b="b"/>
              <a:pathLst>
                <a:path w="5531484">
                  <a:moveTo>
                    <a:pt x="0" y="0"/>
                  </a:moveTo>
                  <a:lnTo>
                    <a:pt x="5531484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32" name="object 11"/>
            <p:cNvSpPr txBox="1"/>
            <p:nvPr/>
          </p:nvSpPr>
          <p:spPr>
            <a:xfrm>
              <a:off x="4217185" y="4507837"/>
              <a:ext cx="2786928" cy="124597"/>
            </a:xfrm>
            <a:prstGeom prst="rect">
              <a:avLst/>
            </a:prstGeom>
          </p:spPr>
          <p:txBody>
            <a:bodyPr vert="horz" wrap="square" lIns="0" tIns="9092" rIns="0" bIns="0" rtlCol="0">
              <a:spAutoFit/>
            </a:bodyPr>
            <a:lstStyle/>
            <a:p>
              <a:pPr marL="8659">
                <a:spcBef>
                  <a:spcPts val="72"/>
                </a:spcBef>
              </a:pPr>
              <a:r>
                <a:rPr sz="750" spc="-3" dirty="0">
                  <a:latin typeface="Arial"/>
                  <a:cs typeface="Arial"/>
                </a:rPr>
                <a:t>7. What impact </a:t>
              </a:r>
              <a:r>
                <a:rPr sz="750" spc="-7" dirty="0">
                  <a:latin typeface="Arial"/>
                  <a:cs typeface="Arial"/>
                </a:rPr>
                <a:t>or </a:t>
              </a:r>
              <a:r>
                <a:rPr sz="750" spc="-3" dirty="0">
                  <a:latin typeface="Arial"/>
                  <a:cs typeface="Arial"/>
                </a:rPr>
                <a:t>consequences did </a:t>
              </a:r>
              <a:r>
                <a:rPr sz="750" dirty="0">
                  <a:latin typeface="Arial"/>
                  <a:cs typeface="Arial"/>
                </a:rPr>
                <a:t>the </a:t>
              </a:r>
              <a:r>
                <a:rPr sz="750" spc="-3" dirty="0">
                  <a:latin typeface="Arial"/>
                  <a:cs typeface="Arial"/>
                </a:rPr>
                <a:t>event have </a:t>
              </a:r>
              <a:r>
                <a:rPr sz="750" dirty="0">
                  <a:latin typeface="Arial"/>
                  <a:cs typeface="Arial"/>
                </a:rPr>
                <a:t>on</a:t>
              </a:r>
              <a:r>
                <a:rPr sz="750" spc="34" dirty="0">
                  <a:latin typeface="Arial"/>
                  <a:cs typeface="Arial"/>
                </a:rPr>
                <a:t> </a:t>
              </a:r>
              <a:r>
                <a:rPr sz="750" spc="-3" dirty="0">
                  <a:latin typeface="Arial"/>
                  <a:cs typeface="Arial"/>
                </a:rPr>
                <a:t>him/her?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33" name="object 12"/>
            <p:cNvSpPr/>
            <p:nvPr/>
          </p:nvSpPr>
          <p:spPr>
            <a:xfrm>
              <a:off x="4369204" y="4843808"/>
              <a:ext cx="3766272" cy="0"/>
            </a:xfrm>
            <a:custGeom>
              <a:avLst/>
              <a:gdLst/>
              <a:ahLst/>
              <a:cxnLst/>
              <a:rect l="l" t="t" r="r" b="b"/>
              <a:pathLst>
                <a:path w="5523865">
                  <a:moveTo>
                    <a:pt x="0" y="0"/>
                  </a:moveTo>
                  <a:lnTo>
                    <a:pt x="552386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34" name="object 13"/>
            <p:cNvSpPr/>
            <p:nvPr/>
          </p:nvSpPr>
          <p:spPr>
            <a:xfrm>
              <a:off x="4364009" y="5338676"/>
              <a:ext cx="3771467" cy="0"/>
            </a:xfrm>
            <a:custGeom>
              <a:avLst/>
              <a:gdLst/>
              <a:ahLst/>
              <a:cxnLst/>
              <a:rect l="l" t="t" r="r" b="b"/>
              <a:pathLst>
                <a:path w="5531484">
                  <a:moveTo>
                    <a:pt x="0" y="0"/>
                  </a:moveTo>
                  <a:lnTo>
                    <a:pt x="5531484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35" name="object 14"/>
            <p:cNvSpPr txBox="1"/>
            <p:nvPr/>
          </p:nvSpPr>
          <p:spPr>
            <a:xfrm>
              <a:off x="4217184" y="4922849"/>
              <a:ext cx="3738130" cy="645521"/>
            </a:xfrm>
            <a:prstGeom prst="rect">
              <a:avLst/>
            </a:prstGeom>
          </p:spPr>
          <p:txBody>
            <a:bodyPr vert="horz" wrap="square" lIns="0" tIns="8659" rIns="0" bIns="0" rtlCol="0">
              <a:spAutoFit/>
            </a:bodyPr>
            <a:lstStyle/>
            <a:p>
              <a:pPr marL="164085" marR="3464" indent="-155859">
                <a:lnSpc>
                  <a:spcPct val="110000"/>
                </a:lnSpc>
                <a:spcBef>
                  <a:spcPts val="68"/>
                </a:spcBef>
                <a:buAutoNum type="arabicPeriod" startAt="8"/>
                <a:tabLst>
                  <a:tab pos="164518" algn="l"/>
                </a:tabLst>
              </a:pPr>
              <a:r>
                <a:rPr sz="750" spc="-3" dirty="0">
                  <a:latin typeface="Arial"/>
                  <a:cs typeface="Arial"/>
                </a:rPr>
                <a:t>How did </a:t>
              </a:r>
              <a:r>
                <a:rPr sz="750" dirty="0">
                  <a:latin typeface="Arial"/>
                  <a:cs typeface="Arial"/>
                </a:rPr>
                <a:t>the other </a:t>
              </a:r>
              <a:r>
                <a:rPr sz="750" spc="-3" dirty="0">
                  <a:latin typeface="Arial"/>
                  <a:cs typeface="Arial"/>
                </a:rPr>
                <a:t>people </a:t>
              </a:r>
              <a:r>
                <a:rPr sz="750" dirty="0">
                  <a:latin typeface="Arial"/>
                  <a:cs typeface="Arial"/>
                </a:rPr>
                <a:t>he/she </a:t>
              </a:r>
              <a:r>
                <a:rPr sz="750" spc="-3" dirty="0">
                  <a:latin typeface="Arial"/>
                  <a:cs typeface="Arial"/>
                </a:rPr>
                <a:t>mentions </a:t>
              </a:r>
              <a:r>
                <a:rPr sz="750" dirty="0">
                  <a:latin typeface="Arial"/>
                  <a:cs typeface="Arial"/>
                </a:rPr>
                <a:t>react? </a:t>
              </a:r>
              <a:r>
                <a:rPr sz="750" spc="-3" dirty="0">
                  <a:latin typeface="Arial"/>
                  <a:cs typeface="Arial"/>
                </a:rPr>
                <a:t>(Did </a:t>
              </a:r>
              <a:r>
                <a:rPr sz="750" dirty="0">
                  <a:latin typeface="Arial"/>
                  <a:cs typeface="Arial"/>
                </a:rPr>
                <a:t>they </a:t>
              </a:r>
              <a:r>
                <a:rPr sz="750" spc="-3" dirty="0">
                  <a:latin typeface="Arial"/>
                  <a:cs typeface="Arial"/>
                </a:rPr>
                <a:t>help, collaborate </a:t>
              </a:r>
              <a:r>
                <a:rPr sz="750" spc="-7" dirty="0">
                  <a:latin typeface="Arial"/>
                  <a:cs typeface="Arial"/>
                </a:rPr>
                <a:t>with </a:t>
              </a:r>
              <a:r>
                <a:rPr sz="750" dirty="0">
                  <a:latin typeface="Arial"/>
                  <a:cs typeface="Arial"/>
                </a:rPr>
                <a:t>the  </a:t>
              </a:r>
              <a:r>
                <a:rPr sz="750" spc="-3" dirty="0">
                  <a:latin typeface="Arial"/>
                  <a:cs typeface="Arial"/>
                </a:rPr>
                <a:t>Germans,</a:t>
              </a:r>
              <a:r>
                <a:rPr sz="750" spc="3" dirty="0">
                  <a:latin typeface="Arial"/>
                  <a:cs typeface="Arial"/>
                </a:rPr>
                <a:t> </a:t>
              </a:r>
              <a:r>
                <a:rPr sz="750" spc="-3" dirty="0">
                  <a:latin typeface="Arial"/>
                  <a:cs typeface="Arial"/>
                </a:rPr>
                <a:t>etc.)</a:t>
              </a:r>
              <a:endParaRPr sz="75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buFont typeface="Arial"/>
                <a:buAutoNum type="arabicPeriod" startAt="8"/>
              </a:pPr>
              <a:endParaRPr sz="818">
                <a:latin typeface="Arial"/>
                <a:cs typeface="Arial"/>
              </a:endParaRPr>
            </a:p>
            <a:p>
              <a:pPr>
                <a:spcBef>
                  <a:spcPts val="3"/>
                </a:spcBef>
                <a:buFont typeface="Arial"/>
                <a:buAutoNum type="arabicPeriod" startAt="8"/>
              </a:pPr>
              <a:endParaRPr sz="920">
                <a:latin typeface="Arial"/>
                <a:cs typeface="Arial"/>
              </a:endParaRPr>
            </a:p>
            <a:p>
              <a:pPr marL="164085" indent="-155859">
                <a:spcBef>
                  <a:spcPts val="3"/>
                </a:spcBef>
                <a:buAutoNum type="arabicPeriod" startAt="8"/>
                <a:tabLst>
                  <a:tab pos="164518" algn="l"/>
                </a:tabLst>
              </a:pPr>
              <a:r>
                <a:rPr sz="750" dirty="0">
                  <a:latin typeface="Arial"/>
                  <a:cs typeface="Arial"/>
                </a:rPr>
                <a:t>Why do </a:t>
              </a:r>
              <a:r>
                <a:rPr sz="750" spc="-3" dirty="0">
                  <a:latin typeface="Arial"/>
                  <a:cs typeface="Arial"/>
                </a:rPr>
                <a:t>you think </a:t>
              </a:r>
              <a:r>
                <a:rPr sz="750" dirty="0">
                  <a:latin typeface="Arial"/>
                  <a:cs typeface="Arial"/>
                </a:rPr>
                <a:t>they </a:t>
              </a:r>
              <a:r>
                <a:rPr sz="750" spc="-3" dirty="0">
                  <a:latin typeface="Arial"/>
                  <a:cs typeface="Arial"/>
                </a:rPr>
                <a:t>did what </a:t>
              </a:r>
              <a:r>
                <a:rPr sz="750" dirty="0">
                  <a:latin typeface="Arial"/>
                  <a:cs typeface="Arial"/>
                </a:rPr>
                <a:t>they </a:t>
              </a:r>
              <a:r>
                <a:rPr sz="750" spc="-3" dirty="0">
                  <a:latin typeface="Arial"/>
                  <a:cs typeface="Arial"/>
                </a:rPr>
                <a:t>did? </a:t>
              </a:r>
              <a:r>
                <a:rPr sz="750" dirty="0">
                  <a:latin typeface="Arial"/>
                  <a:cs typeface="Arial"/>
                </a:rPr>
                <a:t>Are </a:t>
              </a:r>
              <a:r>
                <a:rPr sz="750" spc="-3" dirty="0">
                  <a:latin typeface="Arial"/>
                  <a:cs typeface="Arial"/>
                </a:rPr>
                <a:t>you surprised?</a:t>
              </a:r>
              <a:r>
                <a:rPr sz="750" spc="-24" dirty="0">
                  <a:latin typeface="Arial"/>
                  <a:cs typeface="Arial"/>
                </a:rPr>
                <a:t> </a:t>
              </a:r>
              <a:r>
                <a:rPr sz="750" spc="3" dirty="0">
                  <a:latin typeface="Arial"/>
                  <a:cs typeface="Arial"/>
                </a:rPr>
                <a:t>Why?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36" name="object 15"/>
            <p:cNvSpPr/>
            <p:nvPr/>
          </p:nvSpPr>
          <p:spPr>
            <a:xfrm>
              <a:off x="4364009" y="5811462"/>
              <a:ext cx="3771467" cy="0"/>
            </a:xfrm>
            <a:custGeom>
              <a:avLst/>
              <a:gdLst/>
              <a:ahLst/>
              <a:cxnLst/>
              <a:rect l="l" t="t" r="r" b="b"/>
              <a:pathLst>
                <a:path w="5531484">
                  <a:moveTo>
                    <a:pt x="0" y="0"/>
                  </a:moveTo>
                  <a:lnTo>
                    <a:pt x="5531484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37" name="object 16"/>
            <p:cNvSpPr/>
            <p:nvPr/>
          </p:nvSpPr>
          <p:spPr>
            <a:xfrm>
              <a:off x="3452813" y="174048"/>
              <a:ext cx="4032972" cy="113434"/>
            </a:xfrm>
            <a:custGeom>
              <a:avLst/>
              <a:gdLst/>
              <a:ahLst/>
              <a:cxnLst/>
              <a:rect l="l" t="t" r="r" b="b"/>
              <a:pathLst>
                <a:path w="5915025" h="166370">
                  <a:moveTo>
                    <a:pt x="0" y="166370"/>
                  </a:moveTo>
                  <a:lnTo>
                    <a:pt x="5915025" y="166370"/>
                  </a:lnTo>
                  <a:lnTo>
                    <a:pt x="5915025" y="0"/>
                  </a:lnTo>
                  <a:lnTo>
                    <a:pt x="0" y="0"/>
                  </a:lnTo>
                  <a:lnTo>
                    <a:pt x="0" y="166370"/>
                  </a:lnTo>
                  <a:close/>
                </a:path>
              </a:pathLst>
            </a:custGeom>
            <a:solidFill>
              <a:srgbClr val="F16431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38" name="object 17"/>
            <p:cNvSpPr/>
            <p:nvPr/>
          </p:nvSpPr>
          <p:spPr>
            <a:xfrm>
              <a:off x="3452812" y="174048"/>
              <a:ext cx="4261139" cy="113434"/>
            </a:xfrm>
            <a:custGeom>
              <a:avLst/>
              <a:gdLst/>
              <a:ahLst/>
              <a:cxnLst/>
              <a:rect l="l" t="t" r="r" b="b"/>
              <a:pathLst>
                <a:path w="6249670" h="166370">
                  <a:moveTo>
                    <a:pt x="0" y="166370"/>
                  </a:moveTo>
                  <a:lnTo>
                    <a:pt x="6249670" y="166370"/>
                  </a:lnTo>
                  <a:lnTo>
                    <a:pt x="6249670" y="0"/>
                  </a:lnTo>
                  <a:lnTo>
                    <a:pt x="0" y="0"/>
                  </a:lnTo>
                  <a:lnTo>
                    <a:pt x="0" y="166370"/>
                  </a:lnTo>
                  <a:close/>
                </a:path>
              </a:pathLst>
            </a:custGeom>
            <a:ln w="25400">
              <a:solidFill>
                <a:srgbClr val="F16431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39" name="object 18"/>
            <p:cNvSpPr/>
            <p:nvPr/>
          </p:nvSpPr>
          <p:spPr>
            <a:xfrm>
              <a:off x="7485784" y="168420"/>
              <a:ext cx="1259898" cy="129453"/>
            </a:xfrm>
            <a:custGeom>
              <a:avLst/>
              <a:gdLst/>
              <a:ahLst/>
              <a:cxnLst/>
              <a:rect l="l" t="t" r="r" b="b"/>
              <a:pathLst>
                <a:path w="1847850" h="189865">
                  <a:moveTo>
                    <a:pt x="0" y="189865"/>
                  </a:moveTo>
                  <a:lnTo>
                    <a:pt x="1847850" y="189865"/>
                  </a:lnTo>
                  <a:lnTo>
                    <a:pt x="1847850" y="0"/>
                  </a:lnTo>
                  <a:lnTo>
                    <a:pt x="0" y="0"/>
                  </a:lnTo>
                  <a:lnTo>
                    <a:pt x="0" y="189865"/>
                  </a:lnTo>
                  <a:close/>
                </a:path>
              </a:pathLst>
            </a:custGeom>
            <a:solidFill>
              <a:srgbClr val="79C142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40" name="object 19"/>
            <p:cNvSpPr txBox="1"/>
            <p:nvPr/>
          </p:nvSpPr>
          <p:spPr>
            <a:xfrm>
              <a:off x="6490075" y="173182"/>
              <a:ext cx="926523" cy="92613"/>
            </a:xfrm>
            <a:prstGeom prst="rect">
              <a:avLst/>
            </a:prstGeom>
          </p:spPr>
          <p:txBody>
            <a:bodyPr vert="horz" wrap="square" lIns="0" tIns="8659" rIns="0" bIns="0" rtlCol="0">
              <a:spAutoFit/>
            </a:bodyPr>
            <a:lstStyle/>
            <a:p>
              <a:pPr marL="8659">
                <a:spcBef>
                  <a:spcPts val="68"/>
                </a:spcBef>
              </a:pPr>
              <a:r>
                <a:rPr sz="545" spc="-3" dirty="0">
                  <a:solidFill>
                    <a:srgbClr val="FFFFFF"/>
                  </a:solidFill>
                  <a:latin typeface="Arial"/>
                  <a:cs typeface="Arial"/>
                </a:rPr>
                <a:t>Interpreting </a:t>
              </a:r>
              <a:r>
                <a:rPr sz="545" dirty="0">
                  <a:solidFill>
                    <a:srgbClr val="FFFFFF"/>
                  </a:solidFill>
                  <a:latin typeface="Arial"/>
                  <a:cs typeface="Arial"/>
                </a:rPr>
                <a:t>a </a:t>
              </a:r>
              <a:r>
                <a:rPr sz="545" spc="-3" dirty="0">
                  <a:solidFill>
                    <a:srgbClr val="FFFFFF"/>
                  </a:solidFill>
                  <a:latin typeface="Arial"/>
                  <a:cs typeface="Arial"/>
                </a:rPr>
                <a:t>video</a:t>
              </a:r>
              <a:r>
                <a:rPr sz="545" spc="-1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545" spc="-3" dirty="0">
                  <a:solidFill>
                    <a:srgbClr val="FFFFFF"/>
                  </a:solidFill>
                  <a:latin typeface="Arial"/>
                  <a:cs typeface="Arial"/>
                </a:rPr>
                <a:t>testimony</a:t>
              </a:r>
              <a:endParaRPr sz="545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191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2332"/>
            <a:ext cx="4521200" cy="462046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714176"/>
            <a:ext cx="7670800" cy="5483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927735"/>
            <a:ext cx="4590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 smtClean="0"/>
              <a:t>Yellow and </a:t>
            </a:r>
            <a:r>
              <a:rPr lang="fr-CA" sz="1400" dirty="0" err="1" smtClean="0"/>
              <a:t>red</a:t>
            </a:r>
            <a:r>
              <a:rPr lang="fr-CA" sz="1400" dirty="0" smtClean="0"/>
              <a:t> star </a:t>
            </a:r>
            <a:r>
              <a:rPr lang="fr-CA" sz="1400" dirty="0" err="1" smtClean="0"/>
              <a:t>prisoner’s</a:t>
            </a:r>
            <a:r>
              <a:rPr lang="fr-CA" sz="1400" dirty="0" smtClean="0"/>
              <a:t> badge </a:t>
            </a:r>
            <a:r>
              <a:rPr lang="fr-CA" sz="1400" dirty="0" err="1" smtClean="0"/>
              <a:t>worn</a:t>
            </a:r>
            <a:r>
              <a:rPr lang="fr-CA" sz="1400" dirty="0" smtClean="0"/>
              <a:t> in concentration camp to </a:t>
            </a:r>
            <a:r>
              <a:rPr lang="fr-CA" sz="1400" dirty="0" err="1" smtClean="0"/>
              <a:t>identify</a:t>
            </a:r>
            <a:r>
              <a:rPr lang="fr-CA" sz="1400" dirty="0" smtClean="0"/>
              <a:t> a </a:t>
            </a:r>
            <a:r>
              <a:rPr lang="fr-CA" sz="1400" dirty="0" err="1" smtClean="0"/>
              <a:t>Jewish</a:t>
            </a:r>
            <a:r>
              <a:rPr lang="fr-CA" sz="1400" dirty="0" smtClean="0"/>
              <a:t> </a:t>
            </a:r>
            <a:r>
              <a:rPr lang="fr-CA" sz="1400" dirty="0" err="1" smtClean="0"/>
              <a:t>political</a:t>
            </a:r>
            <a:r>
              <a:rPr lang="fr-CA" sz="1400" dirty="0" smtClean="0"/>
              <a:t> </a:t>
            </a:r>
            <a:r>
              <a:rPr lang="fr-CA" sz="1400" dirty="0" err="1" smtClean="0"/>
              <a:t>opponent</a:t>
            </a:r>
            <a:r>
              <a:rPr lang="fr-CA" sz="1400" dirty="0" smtClean="0"/>
              <a:t>. Germany, 1939</a:t>
            </a:r>
            <a:endParaRPr lang="fr-CA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968975" y="5911991"/>
            <a:ext cx="6053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err="1" smtClean="0"/>
              <a:t>Prisoners</a:t>
            </a:r>
            <a:r>
              <a:rPr lang="fr-CA" sz="1400" dirty="0" smtClean="0"/>
              <a:t> of the </a:t>
            </a:r>
            <a:r>
              <a:rPr lang="fr-CA" sz="1400" dirty="0" err="1" smtClean="0"/>
              <a:t>Sachsenhausen</a:t>
            </a:r>
            <a:r>
              <a:rPr lang="fr-CA" sz="1400" dirty="0" smtClean="0"/>
              <a:t> concentration camp stand in line for the roll call. Germany, </a:t>
            </a:r>
            <a:r>
              <a:rPr lang="fr-CA" sz="1400" dirty="0"/>
              <a:t>1936.</a:t>
            </a:r>
          </a:p>
          <a:p>
            <a:r>
              <a:rPr lang="fr-CA" sz="1200" dirty="0"/>
              <a:t>Source: </a:t>
            </a:r>
            <a:r>
              <a:rPr lang="fr-CA" sz="1200" dirty="0" err="1"/>
              <a:t>Bundesarchiv</a:t>
            </a:r>
            <a:r>
              <a:rPr lang="fr-CA" sz="1200" dirty="0"/>
              <a:t>, </a:t>
            </a:r>
            <a:r>
              <a:rPr lang="fr-CA" sz="1200" dirty="0" err="1"/>
              <a:t>Bild</a:t>
            </a:r>
            <a:r>
              <a:rPr lang="fr-CA" sz="1200" dirty="0"/>
              <a:t> 183-78612-0007/CC-BY-SA</a:t>
            </a:r>
            <a:endParaRPr lang="en-CA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0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41" y="0"/>
            <a:ext cx="6549659" cy="489305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34" y="3721813"/>
            <a:ext cx="3877732" cy="31355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33" y="0"/>
            <a:ext cx="3877733" cy="37262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42340" y="4893056"/>
            <a:ext cx="6549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err="1" smtClean="0"/>
              <a:t>Family</a:t>
            </a:r>
            <a:r>
              <a:rPr lang="fr-CA" sz="1400" dirty="0" smtClean="0"/>
              <a:t> </a:t>
            </a:r>
            <a:r>
              <a:rPr lang="fr-CA" sz="1400" dirty="0" err="1" smtClean="0"/>
              <a:t>photograph</a:t>
            </a:r>
            <a:r>
              <a:rPr lang="fr-CA" sz="1400" dirty="0" smtClean="0"/>
              <a:t> </a:t>
            </a:r>
            <a:r>
              <a:rPr lang="fr-CA" sz="1400" dirty="0" err="1" smtClean="0"/>
              <a:t>taken</a:t>
            </a:r>
            <a:r>
              <a:rPr lang="fr-CA" sz="1400" dirty="0" smtClean="0"/>
              <a:t> in </a:t>
            </a:r>
            <a:r>
              <a:rPr lang="fr-CA" sz="1400" dirty="0" err="1" smtClean="0"/>
              <a:t>Kovno</a:t>
            </a:r>
            <a:r>
              <a:rPr lang="fr-CA" sz="1400" dirty="0"/>
              <a:t>, </a:t>
            </a:r>
            <a:r>
              <a:rPr lang="fr-CA" sz="1400" dirty="0" err="1" smtClean="0"/>
              <a:t>Lithuania</a:t>
            </a:r>
            <a:r>
              <a:rPr lang="fr-CA" sz="1400" dirty="0" smtClean="0"/>
              <a:t>, 1938</a:t>
            </a:r>
            <a:r>
              <a:rPr lang="fr-CA" sz="1400" dirty="0"/>
              <a:t>. Rosa </a:t>
            </a:r>
            <a:r>
              <a:rPr lang="fr-CA" sz="1400" dirty="0" err="1"/>
              <a:t>Pliskin</a:t>
            </a:r>
            <a:r>
              <a:rPr lang="fr-CA" sz="1400" dirty="0"/>
              <a:t> (1898-1986) </a:t>
            </a:r>
            <a:r>
              <a:rPr lang="fr-CA" sz="1400" dirty="0" err="1" smtClean="0"/>
              <a:t>is</a:t>
            </a:r>
            <a:r>
              <a:rPr lang="fr-CA" sz="1400" dirty="0" smtClean="0"/>
              <a:t> the </a:t>
            </a:r>
            <a:r>
              <a:rPr lang="fr-CA" sz="1400" dirty="0" err="1" smtClean="0"/>
              <a:t>third</a:t>
            </a:r>
            <a:r>
              <a:rPr lang="fr-CA" sz="1400" dirty="0" smtClean="0"/>
              <a:t> </a:t>
            </a:r>
            <a:r>
              <a:rPr lang="fr-CA" sz="1400" dirty="0" err="1" smtClean="0"/>
              <a:t>person</a:t>
            </a:r>
            <a:r>
              <a:rPr lang="fr-CA" sz="1400" dirty="0" smtClean="0"/>
              <a:t> </a:t>
            </a:r>
            <a:r>
              <a:rPr lang="fr-CA" sz="1400" dirty="0" err="1" smtClean="0"/>
              <a:t>from</a:t>
            </a:r>
            <a:r>
              <a:rPr lang="fr-CA" sz="1400" dirty="0" smtClean="0"/>
              <a:t> the right, in the second </a:t>
            </a:r>
            <a:r>
              <a:rPr lang="fr-CA" sz="1400" dirty="0" err="1" smtClean="0"/>
              <a:t>row</a:t>
            </a:r>
            <a:r>
              <a:rPr lang="fr-CA" sz="1400" dirty="0" smtClean="0"/>
              <a:t>. </a:t>
            </a:r>
            <a:r>
              <a:rPr lang="fr-CA" sz="1400" dirty="0" err="1" smtClean="0"/>
              <a:t>Her</a:t>
            </a:r>
            <a:r>
              <a:rPr lang="fr-CA" sz="1400" dirty="0" smtClean="0"/>
              <a:t> </a:t>
            </a:r>
            <a:r>
              <a:rPr lang="fr-CA" sz="1400" dirty="0" err="1" smtClean="0"/>
              <a:t>husband</a:t>
            </a:r>
            <a:r>
              <a:rPr lang="fr-CA" sz="1400" dirty="0" smtClean="0"/>
              <a:t> </a:t>
            </a:r>
            <a:r>
              <a:rPr lang="fr-CA" sz="1400" dirty="0" err="1" smtClean="0"/>
              <a:t>Mordechai</a:t>
            </a:r>
            <a:r>
              <a:rPr lang="fr-CA" sz="1400" dirty="0" smtClean="0"/>
              <a:t> </a:t>
            </a:r>
            <a:r>
              <a:rPr lang="fr-CA" sz="1400" dirty="0" err="1"/>
              <a:t>Pliskin</a:t>
            </a:r>
            <a:r>
              <a:rPr lang="fr-CA" sz="1400" dirty="0"/>
              <a:t>, </a:t>
            </a:r>
            <a:r>
              <a:rPr lang="fr-CA" sz="1400" dirty="0" err="1" smtClean="0"/>
              <a:t>who</a:t>
            </a:r>
            <a:r>
              <a:rPr lang="fr-CA" sz="1400" dirty="0" smtClean="0"/>
              <a:t> </a:t>
            </a:r>
            <a:r>
              <a:rPr lang="fr-CA" sz="1400" dirty="0" err="1" smtClean="0"/>
              <a:t>was</a:t>
            </a:r>
            <a:r>
              <a:rPr lang="fr-CA" sz="1400" dirty="0" smtClean="0"/>
              <a:t> </a:t>
            </a:r>
            <a:r>
              <a:rPr lang="fr-CA" sz="1400" dirty="0" err="1" smtClean="0"/>
              <a:t>killed</a:t>
            </a:r>
            <a:r>
              <a:rPr lang="fr-CA" sz="1400" dirty="0" smtClean="0"/>
              <a:t> in concentration camp Dachau, </a:t>
            </a:r>
            <a:r>
              <a:rPr lang="fr-CA" sz="1400" dirty="0" err="1" smtClean="0"/>
              <a:t>is</a:t>
            </a:r>
            <a:r>
              <a:rPr lang="fr-CA" sz="1400" dirty="0" smtClean="0"/>
              <a:t> in the centre.</a:t>
            </a:r>
            <a:endParaRPr lang="en-CA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47166" y="6150810"/>
            <a:ext cx="6240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err="1" smtClean="0"/>
              <a:t>Sewing</a:t>
            </a:r>
            <a:r>
              <a:rPr lang="fr-CA" sz="1400" dirty="0" smtClean="0"/>
              <a:t> kit </a:t>
            </a:r>
            <a:r>
              <a:rPr lang="fr-CA" sz="1400" dirty="0" err="1" smtClean="0"/>
              <a:t>kept</a:t>
            </a:r>
            <a:r>
              <a:rPr lang="fr-CA" sz="1400" dirty="0" smtClean="0"/>
              <a:t> in concentration camp by </a:t>
            </a:r>
            <a:r>
              <a:rPr lang="fr-CA" sz="1400" dirty="0"/>
              <a:t>Rosa </a:t>
            </a:r>
            <a:r>
              <a:rPr lang="fr-CA" sz="1400" dirty="0" err="1"/>
              <a:t>Pliskin</a:t>
            </a:r>
            <a:r>
              <a:rPr lang="fr-CA" sz="1400" dirty="0"/>
              <a:t>. </a:t>
            </a:r>
            <a:r>
              <a:rPr lang="fr-CA" sz="1400" dirty="0" err="1" smtClean="0"/>
              <a:t>Poland</a:t>
            </a:r>
            <a:r>
              <a:rPr lang="fr-CA" sz="1400" dirty="0" smtClean="0"/>
              <a:t>, circa 1942</a:t>
            </a:r>
            <a:r>
              <a:rPr lang="fr-CA" sz="1400" dirty="0"/>
              <a:t>.</a:t>
            </a:r>
            <a:endParaRPr lang="en-CA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7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63"/>
            <a:ext cx="3802846" cy="685583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922" y="135466"/>
            <a:ext cx="7001355" cy="46014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0046" y="5513368"/>
            <a:ext cx="6272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err="1" smtClean="0"/>
              <a:t>Dress</a:t>
            </a:r>
            <a:r>
              <a:rPr lang="fr-CA" sz="1400" dirty="0" smtClean="0"/>
              <a:t> </a:t>
            </a:r>
            <a:r>
              <a:rPr lang="fr-CA" sz="1400" dirty="0" err="1" smtClean="0"/>
              <a:t>prisoner</a:t>
            </a:r>
            <a:r>
              <a:rPr lang="fr-CA" sz="1400" dirty="0" smtClean="0"/>
              <a:t> </a:t>
            </a:r>
            <a:r>
              <a:rPr lang="fr-CA" sz="1400" dirty="0" err="1" smtClean="0"/>
              <a:t>uniform</a:t>
            </a:r>
            <a:r>
              <a:rPr lang="fr-CA" sz="1400" dirty="0" smtClean="0"/>
              <a:t> </a:t>
            </a:r>
            <a:r>
              <a:rPr lang="fr-CA" sz="1400" dirty="0" err="1" smtClean="0"/>
              <a:t>worn</a:t>
            </a:r>
            <a:r>
              <a:rPr lang="fr-CA" sz="1400" dirty="0" smtClean="0"/>
              <a:t> by Sonia </a:t>
            </a:r>
            <a:r>
              <a:rPr lang="fr-CA" sz="1400" dirty="0" err="1" smtClean="0"/>
              <a:t>Aronowicz</a:t>
            </a:r>
            <a:r>
              <a:rPr lang="fr-CA" sz="1400" dirty="0" smtClean="0"/>
              <a:t>. </a:t>
            </a:r>
            <a:r>
              <a:rPr lang="fr-CA" sz="1400" dirty="0" err="1" smtClean="0"/>
              <a:t>Poland</a:t>
            </a:r>
            <a:r>
              <a:rPr lang="fr-CA" sz="1400" dirty="0" smtClean="0"/>
              <a:t>, </a:t>
            </a:r>
            <a:r>
              <a:rPr lang="fr-CA" sz="1400" dirty="0"/>
              <a:t>1943-1945.</a:t>
            </a:r>
          </a:p>
          <a:p>
            <a:r>
              <a:rPr lang="fr-CA" sz="1400" dirty="0" err="1" smtClean="0"/>
              <a:t>Between</a:t>
            </a:r>
            <a:r>
              <a:rPr lang="fr-CA" sz="1400" dirty="0" smtClean="0"/>
              <a:t> 1943 and 1945, Sonia </a:t>
            </a:r>
            <a:r>
              <a:rPr lang="fr-CA" sz="1400" dirty="0" err="1" smtClean="0"/>
              <a:t>was</a:t>
            </a:r>
            <a:r>
              <a:rPr lang="fr-CA" sz="1400" dirty="0" smtClean="0"/>
              <a:t> </a:t>
            </a:r>
            <a:r>
              <a:rPr lang="fr-CA" sz="1400" dirty="0" err="1" smtClean="0"/>
              <a:t>interned</a:t>
            </a:r>
            <a:r>
              <a:rPr lang="fr-CA" sz="1400" dirty="0" smtClean="0"/>
              <a:t> in </a:t>
            </a:r>
            <a:r>
              <a:rPr lang="fr-CA" sz="1400" dirty="0" err="1" smtClean="0"/>
              <a:t>many</a:t>
            </a:r>
            <a:r>
              <a:rPr lang="fr-CA" sz="1400" dirty="0" smtClean="0"/>
              <a:t> concentration camps in </a:t>
            </a:r>
            <a:r>
              <a:rPr lang="fr-CA" sz="1400" dirty="0" err="1" smtClean="0"/>
              <a:t>Latvia</a:t>
            </a:r>
            <a:r>
              <a:rPr lang="fr-CA" sz="1400" dirty="0" smtClean="0"/>
              <a:t> and </a:t>
            </a:r>
            <a:r>
              <a:rPr lang="fr-CA" sz="1400" dirty="0" err="1" smtClean="0"/>
              <a:t>Poland</a:t>
            </a:r>
            <a:r>
              <a:rPr lang="fr-CA" sz="1400" dirty="0" smtClean="0"/>
              <a:t>. </a:t>
            </a:r>
            <a:r>
              <a:rPr lang="fr-CA" sz="1400" dirty="0" err="1" smtClean="0"/>
              <a:t>She</a:t>
            </a:r>
            <a:r>
              <a:rPr lang="fr-CA" sz="1400" dirty="0" smtClean="0"/>
              <a:t> </a:t>
            </a:r>
            <a:r>
              <a:rPr lang="fr-CA" sz="1400" dirty="0" err="1" smtClean="0"/>
              <a:t>survived</a:t>
            </a:r>
            <a:r>
              <a:rPr lang="fr-CA" sz="1400" dirty="0" smtClean="0"/>
              <a:t> a </a:t>
            </a:r>
            <a:r>
              <a:rPr lang="fr-CA" sz="1400" dirty="0" err="1" smtClean="0"/>
              <a:t>death</a:t>
            </a:r>
            <a:r>
              <a:rPr lang="fr-CA" sz="1400" dirty="0" smtClean="0"/>
              <a:t> </a:t>
            </a:r>
            <a:r>
              <a:rPr lang="fr-CA" sz="1400" dirty="0" err="1" smtClean="0"/>
              <a:t>march</a:t>
            </a:r>
            <a:r>
              <a:rPr lang="fr-CA" sz="1400" dirty="0" smtClean="0"/>
              <a:t> and </a:t>
            </a:r>
            <a:r>
              <a:rPr lang="fr-CA" sz="1400" dirty="0" err="1" smtClean="0"/>
              <a:t>was</a:t>
            </a:r>
            <a:r>
              <a:rPr lang="fr-CA" sz="1400" dirty="0" smtClean="0"/>
              <a:t> </a:t>
            </a:r>
            <a:r>
              <a:rPr lang="fr-CA" sz="1400" dirty="0" err="1" smtClean="0"/>
              <a:t>eventually</a:t>
            </a:r>
            <a:r>
              <a:rPr lang="fr-CA" sz="1400" dirty="0" smtClean="0"/>
              <a:t> </a:t>
            </a:r>
            <a:r>
              <a:rPr lang="fr-CA" sz="1400" dirty="0" err="1" smtClean="0"/>
              <a:t>liberated</a:t>
            </a:r>
            <a:r>
              <a:rPr lang="fr-CA" sz="1400" dirty="0" smtClean="0"/>
              <a:t> by Soviet </a:t>
            </a:r>
            <a:r>
              <a:rPr lang="fr-CA" sz="1400" dirty="0" err="1" smtClean="0"/>
              <a:t>soldiers</a:t>
            </a:r>
            <a:r>
              <a:rPr lang="fr-CA" sz="1400" dirty="0" smtClean="0"/>
              <a:t> in </a:t>
            </a:r>
            <a:r>
              <a:rPr lang="fr-CA" sz="1400" dirty="0" err="1" smtClean="0"/>
              <a:t>Poland</a:t>
            </a:r>
            <a:r>
              <a:rPr lang="fr-CA" sz="1400" dirty="0" smtClean="0"/>
              <a:t>.</a:t>
            </a:r>
            <a:endParaRPr lang="en-CA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109922" y="4682769"/>
            <a:ext cx="7001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/>
              <a:t>Portrait of Sonia </a:t>
            </a:r>
            <a:r>
              <a:rPr lang="fr-CA" sz="1400" dirty="0" err="1"/>
              <a:t>Aronowicz</a:t>
            </a:r>
            <a:r>
              <a:rPr lang="fr-CA" sz="1400" dirty="0"/>
              <a:t> </a:t>
            </a:r>
            <a:r>
              <a:rPr lang="fr-CA" sz="1400" dirty="0" err="1" smtClean="0"/>
              <a:t>with</a:t>
            </a:r>
            <a:r>
              <a:rPr lang="fr-CA" sz="1400" dirty="0" smtClean="0"/>
              <a:t> </a:t>
            </a:r>
            <a:r>
              <a:rPr lang="fr-CA" sz="1400" dirty="0" err="1" smtClean="0"/>
              <a:t>her</a:t>
            </a:r>
            <a:r>
              <a:rPr lang="fr-CA" sz="1400" dirty="0" smtClean="0"/>
              <a:t> </a:t>
            </a:r>
            <a:r>
              <a:rPr lang="fr-CA" sz="1400" dirty="0" err="1" smtClean="0"/>
              <a:t>sister</a:t>
            </a:r>
            <a:r>
              <a:rPr lang="fr-CA" sz="1400" dirty="0" smtClean="0"/>
              <a:t>-in-</a:t>
            </a:r>
            <a:r>
              <a:rPr lang="fr-CA" sz="1400" dirty="0" err="1" smtClean="0"/>
              <a:t>law</a:t>
            </a:r>
            <a:r>
              <a:rPr lang="fr-CA" sz="1400" dirty="0" smtClean="0"/>
              <a:t> </a:t>
            </a:r>
            <a:r>
              <a:rPr lang="fr-CA" sz="1400" dirty="0"/>
              <a:t>Miriam </a:t>
            </a:r>
            <a:r>
              <a:rPr lang="fr-CA" sz="1400" dirty="0" err="1"/>
              <a:t>Rykles</a:t>
            </a:r>
            <a:r>
              <a:rPr lang="fr-CA" sz="1400" dirty="0"/>
              <a:t> </a:t>
            </a:r>
            <a:r>
              <a:rPr lang="fr-CA" sz="1400" dirty="0" smtClean="0"/>
              <a:t>and </a:t>
            </a:r>
            <a:r>
              <a:rPr lang="fr-CA" sz="1400" dirty="0" err="1" smtClean="0"/>
              <a:t>her</a:t>
            </a:r>
            <a:r>
              <a:rPr lang="fr-CA" sz="1400" dirty="0" smtClean="0"/>
              <a:t> </a:t>
            </a:r>
            <a:r>
              <a:rPr lang="fr-CA" sz="1400" dirty="0" err="1" smtClean="0"/>
              <a:t>friend</a:t>
            </a:r>
            <a:r>
              <a:rPr lang="fr-CA" sz="1400" dirty="0" smtClean="0"/>
              <a:t> </a:t>
            </a:r>
            <a:r>
              <a:rPr lang="fr-CA" sz="1400" dirty="0" err="1" smtClean="0"/>
              <a:t>Minya</a:t>
            </a:r>
            <a:r>
              <a:rPr lang="fr-CA" sz="1400" dirty="0" smtClean="0"/>
              <a:t> </a:t>
            </a:r>
            <a:r>
              <a:rPr lang="fr-CA" sz="1400" dirty="0" err="1"/>
              <a:t>Varecklhad</a:t>
            </a:r>
            <a:r>
              <a:rPr lang="fr-CA" sz="1400" dirty="0"/>
              <a:t> </a:t>
            </a:r>
            <a:r>
              <a:rPr lang="fr-CA" sz="1400" dirty="0" smtClean="0"/>
              <a:t>(in top right photo). </a:t>
            </a:r>
            <a:r>
              <a:rPr lang="fr-CA" sz="1400" dirty="0" err="1" smtClean="0"/>
              <a:t>Poland</a:t>
            </a:r>
            <a:r>
              <a:rPr lang="fr-CA" sz="1400" dirty="0" smtClean="0"/>
              <a:t>, circa 1946</a:t>
            </a:r>
            <a:r>
              <a:rPr lang="fr-CA" sz="1400" dirty="0"/>
              <a:t>.</a:t>
            </a:r>
          </a:p>
          <a:p>
            <a:r>
              <a:rPr lang="fr-CA" sz="1200" dirty="0"/>
              <a:t>Source: </a:t>
            </a:r>
            <a:r>
              <a:rPr lang="fr-CA" sz="1200" dirty="0" err="1" smtClean="0"/>
              <a:t>Family</a:t>
            </a:r>
            <a:r>
              <a:rPr lang="fr-CA" sz="1200" dirty="0" smtClean="0"/>
              <a:t> collection.</a:t>
            </a:r>
            <a:endParaRPr lang="en-CA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59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88" y="-79500"/>
            <a:ext cx="9821445" cy="6574687"/>
          </a:xfrm>
        </p:spPr>
      </p:pic>
      <p:sp>
        <p:nvSpPr>
          <p:cNvPr id="7" name="TextBox 6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5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8" y="0"/>
            <a:ext cx="9728199" cy="6512267"/>
          </a:xfrm>
        </p:spPr>
      </p:pic>
      <p:sp>
        <p:nvSpPr>
          <p:cNvPr id="6" name="TextBox 5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2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7" y="0"/>
            <a:ext cx="9711267" cy="6500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33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67" y="-22369"/>
            <a:ext cx="4605867" cy="6880369"/>
          </a:xfrm>
        </p:spPr>
      </p:pic>
      <p:sp>
        <p:nvSpPr>
          <p:cNvPr id="5" name="TextBox 4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94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08" y="-61423"/>
            <a:ext cx="6507892" cy="6510235"/>
          </a:xfrm>
        </p:spPr>
      </p:pic>
      <p:sp>
        <p:nvSpPr>
          <p:cNvPr id="6" name="TextBox 5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91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72" y="0"/>
            <a:ext cx="6531262" cy="6528912"/>
          </a:xfrm>
        </p:spPr>
      </p:pic>
      <p:sp>
        <p:nvSpPr>
          <p:cNvPr id="6" name="TextBox 5"/>
          <p:cNvSpPr txBox="1"/>
          <p:nvPr/>
        </p:nvSpPr>
        <p:spPr>
          <a:xfrm>
            <a:off x="9334548" y="65290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© Montreal Holocaust Museum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24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1900</Words>
  <Application>Microsoft Office PowerPoint</Application>
  <PresentationFormat>Widescreen</PresentationFormat>
  <Paragraphs>315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Montserrat Semi Bold</vt:lpstr>
      <vt:lpstr>Times New Roman</vt:lpstr>
      <vt:lpstr>Office Theme</vt:lpstr>
      <vt:lpstr>TEACHING MATERIALS HEART FROM AUSCHWITZ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Hanka</vt:lpstr>
      <vt:lpstr>Mania</vt:lpstr>
      <vt:lpstr>Not signed / Mazal</vt:lpstr>
      <vt:lpstr>Hanka W / Fela / Berta</vt:lpstr>
      <vt:lpstr>Mala</vt:lpstr>
      <vt:lpstr>Ruth</vt:lpstr>
      <vt:lpstr>Non signed</vt:lpstr>
      <vt:lpstr>Hélène, Lena / Rachela</vt:lpstr>
      <vt:lpstr>Zlatka</vt:lpstr>
      <vt:lpstr>Eva Pany / Bronia / Cesia</vt:lpstr>
      <vt:lpstr>Irena / Mina</vt:lpstr>
      <vt:lpstr>Tonia &amp; Gusia / Guta &amp; Tonia / Giza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Marguet</dc:creator>
  <cp:lastModifiedBy>Anne Marguet</cp:lastModifiedBy>
  <cp:revision>29</cp:revision>
  <dcterms:created xsi:type="dcterms:W3CDTF">2019-11-13T20:26:26Z</dcterms:created>
  <dcterms:modified xsi:type="dcterms:W3CDTF">2019-11-21T16:56:59Z</dcterms:modified>
</cp:coreProperties>
</file>